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 id="2147483660" r:id="rId2"/>
  </p:sldMasterIdLst>
  <p:notesMasterIdLst>
    <p:notesMasterId r:id="rId26"/>
  </p:notesMasterIdLst>
  <p:sldIdLst>
    <p:sldId id="420" r:id="rId3"/>
    <p:sldId id="441" r:id="rId4"/>
    <p:sldId id="442" r:id="rId5"/>
    <p:sldId id="443" r:id="rId6"/>
    <p:sldId id="444" r:id="rId7"/>
    <p:sldId id="452" r:id="rId8"/>
    <p:sldId id="448" r:id="rId9"/>
    <p:sldId id="450" r:id="rId10"/>
    <p:sldId id="453" r:id="rId11"/>
    <p:sldId id="399" r:id="rId12"/>
    <p:sldId id="447" r:id="rId13"/>
    <p:sldId id="425" r:id="rId14"/>
    <p:sldId id="406" r:id="rId15"/>
    <p:sldId id="451" r:id="rId16"/>
    <p:sldId id="368" r:id="rId17"/>
    <p:sldId id="454" r:id="rId18"/>
    <p:sldId id="455" r:id="rId19"/>
    <p:sldId id="457" r:id="rId20"/>
    <p:sldId id="434" r:id="rId21"/>
    <p:sldId id="435" r:id="rId22"/>
    <p:sldId id="436" r:id="rId23"/>
    <p:sldId id="398" r:id="rId24"/>
    <p:sldId id="421" r:id="rId25"/>
  </p:sldIdLst>
  <p:sldSz cx="9144000" cy="6858000" type="screen4x3"/>
  <p:notesSz cx="6858000" cy="9144000"/>
  <p:defaultText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65D"/>
    <a:srgbClr val="FFCC00"/>
    <a:srgbClr val="FEFCDE"/>
    <a:srgbClr val="304B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4" autoAdjust="0"/>
    <p:restoredTop sz="93827" autoAdjust="0"/>
  </p:normalViewPr>
  <p:slideViewPr>
    <p:cSldViewPr snapToGrid="0">
      <p:cViewPr varScale="1">
        <p:scale>
          <a:sx n="67" d="100"/>
          <a:sy n="67" d="100"/>
        </p:scale>
        <p:origin x="135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61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A4EFE1-FB87-4120-B862-EEDA500B0582}" type="datetimeFigureOut">
              <a:rPr lang="es-BO" smtClean="0"/>
              <a:pPr/>
              <a:t>02/02/2016</a:t>
            </a:fld>
            <a:endParaRPr lang="pt-BR"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pt-B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87E083-E6BA-44D8-9E20-DE52ED8605FD}" type="slidenum">
              <a:rPr lang="pt-BR" smtClean="0"/>
              <a:pPr/>
              <a:t>‹Nº›</a:t>
            </a:fld>
            <a:endParaRPr lang="pt-BR" dirty="0"/>
          </a:p>
        </p:txBody>
      </p:sp>
    </p:spTree>
    <p:extLst>
      <p:ext uri="{BB962C8B-B14F-4D97-AF65-F5344CB8AC3E}">
        <p14:creationId xmlns:p14="http://schemas.microsoft.com/office/powerpoint/2010/main" val="3984950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pt-BR" dirty="0"/>
          </a:p>
        </p:txBody>
      </p:sp>
      <p:sp>
        <p:nvSpPr>
          <p:cNvPr id="4" name="3 Marcador de número de diapositiva"/>
          <p:cNvSpPr>
            <a:spLocks noGrp="1"/>
          </p:cNvSpPr>
          <p:nvPr>
            <p:ph type="sldNum" sz="quarter" idx="10"/>
          </p:nvPr>
        </p:nvSpPr>
        <p:spPr/>
        <p:txBody>
          <a:bodyPr/>
          <a:lstStyle/>
          <a:p>
            <a:fld id="{8B87E083-E6BA-44D8-9E20-DE52ED8605FD}" type="slidenum">
              <a:rPr lang="pt-BR" smtClean="0">
                <a:solidFill>
                  <a:prstClr val="black"/>
                </a:solidFill>
              </a:rPr>
              <a:pPr/>
              <a:t>1</a:t>
            </a:fld>
            <a:endParaRPr lang="pt-BR">
              <a:solidFill>
                <a:prstClr val="black"/>
              </a:solidFill>
            </a:endParaRPr>
          </a:p>
        </p:txBody>
      </p:sp>
    </p:spTree>
    <p:extLst>
      <p:ext uri="{BB962C8B-B14F-4D97-AF65-F5344CB8AC3E}">
        <p14:creationId xmlns:p14="http://schemas.microsoft.com/office/powerpoint/2010/main" val="3990852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pt-BR" dirty="0"/>
          </a:p>
        </p:txBody>
      </p:sp>
      <p:sp>
        <p:nvSpPr>
          <p:cNvPr id="4" name="3 Marcador de número de diapositiva"/>
          <p:cNvSpPr>
            <a:spLocks noGrp="1"/>
          </p:cNvSpPr>
          <p:nvPr>
            <p:ph type="sldNum" sz="quarter" idx="10"/>
          </p:nvPr>
        </p:nvSpPr>
        <p:spPr/>
        <p:txBody>
          <a:bodyPr/>
          <a:lstStyle/>
          <a:p>
            <a:fld id="{8B87E083-E6BA-44D8-9E20-DE52ED8605FD}" type="slidenum">
              <a:rPr lang="pt-BR" smtClean="0"/>
              <a:pPr/>
              <a:t>2</a:t>
            </a:fld>
            <a:endParaRPr lang="pt-BR" dirty="0"/>
          </a:p>
        </p:txBody>
      </p:sp>
    </p:spTree>
    <p:extLst>
      <p:ext uri="{BB962C8B-B14F-4D97-AF65-F5344CB8AC3E}">
        <p14:creationId xmlns:p14="http://schemas.microsoft.com/office/powerpoint/2010/main" val="313685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pt-BR" dirty="0"/>
          </a:p>
        </p:txBody>
      </p:sp>
      <p:sp>
        <p:nvSpPr>
          <p:cNvPr id="4" name="3 Marcador de número de diapositiva"/>
          <p:cNvSpPr>
            <a:spLocks noGrp="1"/>
          </p:cNvSpPr>
          <p:nvPr>
            <p:ph type="sldNum" sz="quarter" idx="10"/>
          </p:nvPr>
        </p:nvSpPr>
        <p:spPr/>
        <p:txBody>
          <a:bodyPr/>
          <a:lstStyle/>
          <a:p>
            <a:fld id="{8B87E083-E6BA-44D8-9E20-DE52ED8605FD}" type="slidenum">
              <a:rPr lang="pt-BR" smtClean="0"/>
              <a:pPr/>
              <a:t>3</a:t>
            </a:fld>
            <a:endParaRPr lang="pt-BR" dirty="0"/>
          </a:p>
        </p:txBody>
      </p:sp>
    </p:spTree>
    <p:extLst>
      <p:ext uri="{BB962C8B-B14F-4D97-AF65-F5344CB8AC3E}">
        <p14:creationId xmlns:p14="http://schemas.microsoft.com/office/powerpoint/2010/main" val="2830557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pt-BR" dirty="0"/>
          </a:p>
        </p:txBody>
      </p:sp>
      <p:sp>
        <p:nvSpPr>
          <p:cNvPr id="4" name="3 Marcador de número de diapositiva"/>
          <p:cNvSpPr>
            <a:spLocks noGrp="1"/>
          </p:cNvSpPr>
          <p:nvPr>
            <p:ph type="sldNum" sz="quarter" idx="10"/>
          </p:nvPr>
        </p:nvSpPr>
        <p:spPr/>
        <p:txBody>
          <a:bodyPr/>
          <a:lstStyle/>
          <a:p>
            <a:fld id="{8B87E083-E6BA-44D8-9E20-DE52ED8605FD}" type="slidenum">
              <a:rPr lang="pt-BR" smtClean="0"/>
              <a:pPr/>
              <a:t>4</a:t>
            </a:fld>
            <a:endParaRPr lang="pt-BR" dirty="0"/>
          </a:p>
        </p:txBody>
      </p:sp>
    </p:spTree>
    <p:extLst>
      <p:ext uri="{BB962C8B-B14F-4D97-AF65-F5344CB8AC3E}">
        <p14:creationId xmlns:p14="http://schemas.microsoft.com/office/powerpoint/2010/main" val="542033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pt-BR" dirty="0"/>
          </a:p>
        </p:txBody>
      </p:sp>
      <p:sp>
        <p:nvSpPr>
          <p:cNvPr id="4" name="3 Marcador de número de diapositiva"/>
          <p:cNvSpPr>
            <a:spLocks noGrp="1"/>
          </p:cNvSpPr>
          <p:nvPr>
            <p:ph type="sldNum" sz="quarter" idx="10"/>
          </p:nvPr>
        </p:nvSpPr>
        <p:spPr/>
        <p:txBody>
          <a:bodyPr/>
          <a:lstStyle/>
          <a:p>
            <a:fld id="{8B87E083-E6BA-44D8-9E20-DE52ED8605FD}" type="slidenum">
              <a:rPr lang="pt-BR" smtClean="0"/>
              <a:pPr/>
              <a:t>5</a:t>
            </a:fld>
            <a:endParaRPr lang="pt-BR" dirty="0"/>
          </a:p>
        </p:txBody>
      </p:sp>
    </p:spTree>
    <p:extLst>
      <p:ext uri="{BB962C8B-B14F-4D97-AF65-F5344CB8AC3E}">
        <p14:creationId xmlns:p14="http://schemas.microsoft.com/office/powerpoint/2010/main" val="1426051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pt-BR" dirty="0"/>
          </a:p>
        </p:txBody>
      </p:sp>
      <p:sp>
        <p:nvSpPr>
          <p:cNvPr id="4" name="3 Marcador de número de diapositiva"/>
          <p:cNvSpPr>
            <a:spLocks noGrp="1"/>
          </p:cNvSpPr>
          <p:nvPr>
            <p:ph type="sldNum" sz="quarter" idx="10"/>
          </p:nvPr>
        </p:nvSpPr>
        <p:spPr/>
        <p:txBody>
          <a:bodyPr/>
          <a:lstStyle/>
          <a:p>
            <a:fld id="{8B87E083-E6BA-44D8-9E20-DE52ED8605FD}" type="slidenum">
              <a:rPr lang="pt-BR" smtClean="0"/>
              <a:pPr/>
              <a:t>10</a:t>
            </a:fld>
            <a:endParaRPr lang="pt-BR" dirty="0"/>
          </a:p>
        </p:txBody>
      </p:sp>
    </p:spTree>
    <p:extLst>
      <p:ext uri="{BB962C8B-B14F-4D97-AF65-F5344CB8AC3E}">
        <p14:creationId xmlns:p14="http://schemas.microsoft.com/office/powerpoint/2010/main" val="1070586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pt-BR" dirty="0"/>
          </a:p>
        </p:txBody>
      </p:sp>
      <p:sp>
        <p:nvSpPr>
          <p:cNvPr id="4" name="3 Marcador de número de diapositiva"/>
          <p:cNvSpPr>
            <a:spLocks noGrp="1"/>
          </p:cNvSpPr>
          <p:nvPr>
            <p:ph type="sldNum" sz="quarter" idx="10"/>
          </p:nvPr>
        </p:nvSpPr>
        <p:spPr/>
        <p:txBody>
          <a:bodyPr/>
          <a:lstStyle/>
          <a:p>
            <a:fld id="{8B87E083-E6BA-44D8-9E20-DE52ED8605FD}" type="slidenum">
              <a:rPr lang="pt-BR" smtClean="0"/>
              <a:pPr/>
              <a:t>13</a:t>
            </a:fld>
            <a:endParaRPr lang="pt-BR" dirty="0"/>
          </a:p>
        </p:txBody>
      </p:sp>
    </p:spTree>
    <p:extLst>
      <p:ext uri="{BB962C8B-B14F-4D97-AF65-F5344CB8AC3E}">
        <p14:creationId xmlns:p14="http://schemas.microsoft.com/office/powerpoint/2010/main" val="436957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pt-B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pt-BR"/>
          </a:p>
        </p:txBody>
      </p:sp>
      <p:sp>
        <p:nvSpPr>
          <p:cNvPr id="4" name="3 Marcador de fecha"/>
          <p:cNvSpPr>
            <a:spLocks noGrp="1"/>
          </p:cNvSpPr>
          <p:nvPr>
            <p:ph type="dt" sz="half" idx="10"/>
          </p:nvPr>
        </p:nvSpPr>
        <p:spPr/>
        <p:txBody>
          <a:bodyPr/>
          <a:lstStyle/>
          <a:p>
            <a:fld id="{1D60FC6C-FC16-440D-BBB0-5696EEDE777C}" type="datetimeFigureOut">
              <a:rPr lang="es-BO" smtClean="0"/>
              <a:pPr/>
              <a:t>02/02/2016</a:t>
            </a:fld>
            <a:endParaRPr lang="pt-BR" dirty="0"/>
          </a:p>
        </p:txBody>
      </p:sp>
      <p:sp>
        <p:nvSpPr>
          <p:cNvPr id="5" name="4 Marcador de pie de página"/>
          <p:cNvSpPr>
            <a:spLocks noGrp="1"/>
          </p:cNvSpPr>
          <p:nvPr>
            <p:ph type="ftr" sz="quarter" idx="11"/>
          </p:nvPr>
        </p:nvSpPr>
        <p:spPr/>
        <p:txBody>
          <a:bodyPr/>
          <a:lstStyle/>
          <a:p>
            <a:endParaRPr lang="pt-BR" dirty="0"/>
          </a:p>
        </p:txBody>
      </p:sp>
      <p:sp>
        <p:nvSpPr>
          <p:cNvPr id="6" name="5 Marcador de número de diapositiva"/>
          <p:cNvSpPr>
            <a:spLocks noGrp="1"/>
          </p:cNvSpPr>
          <p:nvPr>
            <p:ph type="sldNum" sz="quarter" idx="12"/>
          </p:nvPr>
        </p:nvSpPr>
        <p:spPr/>
        <p:txBody>
          <a:bodyPr/>
          <a:lstStyle/>
          <a:p>
            <a:fld id="{51B2E5DB-60E8-400A-BCCE-AE6E5091CE33}" type="slidenum">
              <a:rPr lang="pt-BR" smtClean="0"/>
              <a:pPr/>
              <a:t>‹Nº›</a:t>
            </a:fld>
            <a:endParaRPr lang="pt-B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pt-BR"/>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pt-BR"/>
          </a:p>
        </p:txBody>
      </p:sp>
      <p:sp>
        <p:nvSpPr>
          <p:cNvPr id="4" name="3 Marcador de fecha"/>
          <p:cNvSpPr>
            <a:spLocks noGrp="1"/>
          </p:cNvSpPr>
          <p:nvPr>
            <p:ph type="dt" sz="half" idx="10"/>
          </p:nvPr>
        </p:nvSpPr>
        <p:spPr/>
        <p:txBody>
          <a:bodyPr/>
          <a:lstStyle/>
          <a:p>
            <a:fld id="{1D60FC6C-FC16-440D-BBB0-5696EEDE777C}" type="datetimeFigureOut">
              <a:rPr lang="es-BO" smtClean="0"/>
              <a:pPr/>
              <a:t>02/02/2016</a:t>
            </a:fld>
            <a:endParaRPr lang="pt-BR" dirty="0"/>
          </a:p>
        </p:txBody>
      </p:sp>
      <p:sp>
        <p:nvSpPr>
          <p:cNvPr id="5" name="4 Marcador de pie de página"/>
          <p:cNvSpPr>
            <a:spLocks noGrp="1"/>
          </p:cNvSpPr>
          <p:nvPr>
            <p:ph type="ftr" sz="quarter" idx="11"/>
          </p:nvPr>
        </p:nvSpPr>
        <p:spPr/>
        <p:txBody>
          <a:bodyPr/>
          <a:lstStyle/>
          <a:p>
            <a:endParaRPr lang="pt-BR" dirty="0"/>
          </a:p>
        </p:txBody>
      </p:sp>
      <p:sp>
        <p:nvSpPr>
          <p:cNvPr id="6" name="5 Marcador de número de diapositiva"/>
          <p:cNvSpPr>
            <a:spLocks noGrp="1"/>
          </p:cNvSpPr>
          <p:nvPr>
            <p:ph type="sldNum" sz="quarter" idx="12"/>
          </p:nvPr>
        </p:nvSpPr>
        <p:spPr/>
        <p:txBody>
          <a:bodyPr/>
          <a:lstStyle/>
          <a:p>
            <a:fld id="{51B2E5DB-60E8-400A-BCCE-AE6E5091CE33}" type="slidenum">
              <a:rPr lang="pt-BR" smtClean="0"/>
              <a:pPr/>
              <a:t>‹Nº›</a:t>
            </a:fld>
            <a:endParaRPr lang="pt-B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pt-B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pt-BR"/>
          </a:p>
        </p:txBody>
      </p:sp>
      <p:sp>
        <p:nvSpPr>
          <p:cNvPr id="4" name="3 Marcador de fecha"/>
          <p:cNvSpPr>
            <a:spLocks noGrp="1"/>
          </p:cNvSpPr>
          <p:nvPr>
            <p:ph type="dt" sz="half" idx="10"/>
          </p:nvPr>
        </p:nvSpPr>
        <p:spPr/>
        <p:txBody>
          <a:bodyPr/>
          <a:lstStyle/>
          <a:p>
            <a:fld id="{1D60FC6C-FC16-440D-BBB0-5696EEDE777C}" type="datetimeFigureOut">
              <a:rPr lang="es-BO" smtClean="0"/>
              <a:pPr/>
              <a:t>02/02/2016</a:t>
            </a:fld>
            <a:endParaRPr lang="pt-BR" dirty="0"/>
          </a:p>
        </p:txBody>
      </p:sp>
      <p:sp>
        <p:nvSpPr>
          <p:cNvPr id="5" name="4 Marcador de pie de página"/>
          <p:cNvSpPr>
            <a:spLocks noGrp="1"/>
          </p:cNvSpPr>
          <p:nvPr>
            <p:ph type="ftr" sz="quarter" idx="11"/>
          </p:nvPr>
        </p:nvSpPr>
        <p:spPr/>
        <p:txBody>
          <a:bodyPr/>
          <a:lstStyle/>
          <a:p>
            <a:endParaRPr lang="pt-BR" dirty="0"/>
          </a:p>
        </p:txBody>
      </p:sp>
      <p:sp>
        <p:nvSpPr>
          <p:cNvPr id="6" name="5 Marcador de número de diapositiva"/>
          <p:cNvSpPr>
            <a:spLocks noGrp="1"/>
          </p:cNvSpPr>
          <p:nvPr>
            <p:ph type="sldNum" sz="quarter" idx="12"/>
          </p:nvPr>
        </p:nvSpPr>
        <p:spPr/>
        <p:txBody>
          <a:bodyPr/>
          <a:lstStyle/>
          <a:p>
            <a:fld id="{51B2E5DB-60E8-400A-BCCE-AE6E5091CE33}" type="slidenum">
              <a:rPr lang="pt-BR" smtClean="0"/>
              <a:pPr/>
              <a:t>‹Nº›</a:t>
            </a:fld>
            <a:endParaRPr lang="pt-B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4500"/>
            </a:lvl1pPr>
          </a:lstStyle>
          <a:p>
            <a:r>
              <a:rPr lang="es-ES" smtClean="0"/>
              <a:t>Haga clic para modificar el estilo de título del patrón</a:t>
            </a:r>
            <a:endParaRPr lang="pt-BR"/>
          </a:p>
        </p:txBody>
      </p:sp>
      <p:sp>
        <p:nvSpPr>
          <p:cNvPr id="3" name="Subtítulo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smtClean="0"/>
              <a:t>Haga clic para modificar el estilo de subtítulo del patrón</a:t>
            </a:r>
            <a:endParaRPr lang="pt-BR"/>
          </a:p>
        </p:txBody>
      </p:sp>
      <p:sp>
        <p:nvSpPr>
          <p:cNvPr id="4" name="Marcador de fecha 3"/>
          <p:cNvSpPr>
            <a:spLocks noGrp="1"/>
          </p:cNvSpPr>
          <p:nvPr>
            <p:ph type="dt" sz="half" idx="10"/>
          </p:nvPr>
        </p:nvSpPr>
        <p:spPr/>
        <p:txBody>
          <a:bodyPr/>
          <a:lstStyle/>
          <a:p>
            <a:fld id="{87787032-5EBE-467F-9ECA-747FECE735EA}" type="datetimeFigureOut">
              <a:rPr lang="pt-BR" smtClean="0">
                <a:solidFill>
                  <a:prstClr val="black">
                    <a:tint val="75000"/>
                  </a:prstClr>
                </a:solidFill>
              </a:rPr>
              <a:pPr/>
              <a:t>02/02/2016</a:t>
            </a:fld>
            <a:endParaRPr lang="pt-BR">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pt-BR">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B949F5BF-DD28-4E1E-93C7-3C1D46DC184C}"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39896217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pt-BR"/>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pt-BR"/>
          </a:p>
        </p:txBody>
      </p:sp>
      <p:sp>
        <p:nvSpPr>
          <p:cNvPr id="4" name="Marcador de fecha 3"/>
          <p:cNvSpPr>
            <a:spLocks noGrp="1"/>
          </p:cNvSpPr>
          <p:nvPr>
            <p:ph type="dt" sz="half" idx="10"/>
          </p:nvPr>
        </p:nvSpPr>
        <p:spPr/>
        <p:txBody>
          <a:bodyPr/>
          <a:lstStyle/>
          <a:p>
            <a:fld id="{87787032-5EBE-467F-9ECA-747FECE735EA}" type="datetimeFigureOut">
              <a:rPr lang="pt-BR" smtClean="0">
                <a:solidFill>
                  <a:prstClr val="black">
                    <a:tint val="75000"/>
                  </a:prstClr>
                </a:solidFill>
              </a:rPr>
              <a:pPr/>
              <a:t>02/02/2016</a:t>
            </a:fld>
            <a:endParaRPr lang="pt-BR">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pt-BR">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B949F5BF-DD28-4E1E-93C7-3C1D46DC184C}"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42293271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9"/>
            <a:ext cx="7886700" cy="2852737"/>
          </a:xfrm>
        </p:spPr>
        <p:txBody>
          <a:bodyPr anchor="b"/>
          <a:lstStyle>
            <a:lvl1pPr>
              <a:defRPr sz="4500"/>
            </a:lvl1pPr>
          </a:lstStyle>
          <a:p>
            <a:r>
              <a:rPr lang="es-ES" smtClean="0"/>
              <a:t>Haga clic para modificar el estilo de título del patrón</a:t>
            </a:r>
            <a:endParaRPr lang="pt-BR"/>
          </a:p>
        </p:txBody>
      </p:sp>
      <p:sp>
        <p:nvSpPr>
          <p:cNvPr id="3" name="Marcador de texto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87787032-5EBE-467F-9ECA-747FECE735EA}" type="datetimeFigureOut">
              <a:rPr lang="pt-BR" smtClean="0">
                <a:solidFill>
                  <a:prstClr val="black">
                    <a:tint val="75000"/>
                  </a:prstClr>
                </a:solidFill>
              </a:rPr>
              <a:pPr/>
              <a:t>02/02/2016</a:t>
            </a:fld>
            <a:endParaRPr lang="pt-BR">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pt-BR">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B949F5BF-DD28-4E1E-93C7-3C1D46DC184C}"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803653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pt-BR"/>
          </a:p>
        </p:txBody>
      </p:sp>
      <p:sp>
        <p:nvSpPr>
          <p:cNvPr id="3" name="Marcador de contenido 2"/>
          <p:cNvSpPr>
            <a:spLocks noGrp="1"/>
          </p:cNvSpPr>
          <p:nvPr>
            <p:ph sz="half" idx="1"/>
          </p:nvPr>
        </p:nvSpPr>
        <p:spPr>
          <a:xfrm>
            <a:off x="628650" y="1825625"/>
            <a:ext cx="38862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pt-BR"/>
          </a:p>
        </p:txBody>
      </p:sp>
      <p:sp>
        <p:nvSpPr>
          <p:cNvPr id="4" name="Marcador de contenido 3"/>
          <p:cNvSpPr>
            <a:spLocks noGrp="1"/>
          </p:cNvSpPr>
          <p:nvPr>
            <p:ph sz="half" idx="2"/>
          </p:nvPr>
        </p:nvSpPr>
        <p:spPr>
          <a:xfrm>
            <a:off x="4629150" y="1825625"/>
            <a:ext cx="38862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pt-BR"/>
          </a:p>
        </p:txBody>
      </p:sp>
      <p:sp>
        <p:nvSpPr>
          <p:cNvPr id="5" name="Marcador de fecha 4"/>
          <p:cNvSpPr>
            <a:spLocks noGrp="1"/>
          </p:cNvSpPr>
          <p:nvPr>
            <p:ph type="dt" sz="half" idx="10"/>
          </p:nvPr>
        </p:nvSpPr>
        <p:spPr/>
        <p:txBody>
          <a:bodyPr/>
          <a:lstStyle/>
          <a:p>
            <a:fld id="{87787032-5EBE-467F-9ECA-747FECE735EA}" type="datetimeFigureOut">
              <a:rPr lang="pt-BR" smtClean="0">
                <a:solidFill>
                  <a:prstClr val="black">
                    <a:tint val="75000"/>
                  </a:prstClr>
                </a:solidFill>
              </a:rPr>
              <a:pPr/>
              <a:t>02/02/2016</a:t>
            </a:fld>
            <a:endParaRPr lang="pt-BR">
              <a:solidFill>
                <a:prstClr val="black">
                  <a:tint val="75000"/>
                </a:prstClr>
              </a:solidFill>
            </a:endParaRPr>
          </a:p>
        </p:txBody>
      </p:sp>
      <p:sp>
        <p:nvSpPr>
          <p:cNvPr id="6" name="Marcador de pie de página 5"/>
          <p:cNvSpPr>
            <a:spLocks noGrp="1"/>
          </p:cNvSpPr>
          <p:nvPr>
            <p:ph type="ftr" sz="quarter" idx="11"/>
          </p:nvPr>
        </p:nvSpPr>
        <p:spPr/>
        <p:txBody>
          <a:bodyPr/>
          <a:lstStyle/>
          <a:p>
            <a:endParaRPr lang="pt-BR">
              <a:solidFill>
                <a:prstClr val="black">
                  <a:tint val="75000"/>
                </a:prstClr>
              </a:solidFill>
            </a:endParaRPr>
          </a:p>
        </p:txBody>
      </p:sp>
      <p:sp>
        <p:nvSpPr>
          <p:cNvPr id="7" name="Marcador de número de diapositiva 6"/>
          <p:cNvSpPr>
            <a:spLocks noGrp="1"/>
          </p:cNvSpPr>
          <p:nvPr>
            <p:ph type="sldNum" sz="quarter" idx="12"/>
          </p:nvPr>
        </p:nvSpPr>
        <p:spPr/>
        <p:txBody>
          <a:bodyPr/>
          <a:lstStyle/>
          <a:p>
            <a:fld id="{B949F5BF-DD28-4E1E-93C7-3C1D46DC184C}"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3847009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365126"/>
            <a:ext cx="7886700" cy="1325563"/>
          </a:xfrm>
        </p:spPr>
        <p:txBody>
          <a:bodyPr/>
          <a:lstStyle/>
          <a:p>
            <a:r>
              <a:rPr lang="es-ES" smtClean="0"/>
              <a:t>Haga clic para modificar el estilo de título del patrón</a:t>
            </a:r>
            <a:endParaRPr lang="pt-BR"/>
          </a:p>
        </p:txBody>
      </p:sp>
      <p:sp>
        <p:nvSpPr>
          <p:cNvPr id="3" name="Marcador de texto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629842" y="2505075"/>
            <a:ext cx="3868340"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pt-BR"/>
          </a:p>
        </p:txBody>
      </p:sp>
      <p:sp>
        <p:nvSpPr>
          <p:cNvPr id="5" name="Marcador de texto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4629150" y="2505075"/>
            <a:ext cx="3887391"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pt-BR"/>
          </a:p>
        </p:txBody>
      </p:sp>
      <p:sp>
        <p:nvSpPr>
          <p:cNvPr id="7" name="Marcador de fecha 6"/>
          <p:cNvSpPr>
            <a:spLocks noGrp="1"/>
          </p:cNvSpPr>
          <p:nvPr>
            <p:ph type="dt" sz="half" idx="10"/>
          </p:nvPr>
        </p:nvSpPr>
        <p:spPr/>
        <p:txBody>
          <a:bodyPr/>
          <a:lstStyle/>
          <a:p>
            <a:fld id="{87787032-5EBE-467F-9ECA-747FECE735EA}" type="datetimeFigureOut">
              <a:rPr lang="pt-BR" smtClean="0">
                <a:solidFill>
                  <a:prstClr val="black">
                    <a:tint val="75000"/>
                  </a:prstClr>
                </a:solidFill>
              </a:rPr>
              <a:pPr/>
              <a:t>02/02/2016</a:t>
            </a:fld>
            <a:endParaRPr lang="pt-BR">
              <a:solidFill>
                <a:prstClr val="black">
                  <a:tint val="75000"/>
                </a:prstClr>
              </a:solidFill>
            </a:endParaRPr>
          </a:p>
        </p:txBody>
      </p:sp>
      <p:sp>
        <p:nvSpPr>
          <p:cNvPr id="8" name="Marcador de pie de página 7"/>
          <p:cNvSpPr>
            <a:spLocks noGrp="1"/>
          </p:cNvSpPr>
          <p:nvPr>
            <p:ph type="ftr" sz="quarter" idx="11"/>
          </p:nvPr>
        </p:nvSpPr>
        <p:spPr/>
        <p:txBody>
          <a:bodyPr/>
          <a:lstStyle/>
          <a:p>
            <a:endParaRPr lang="pt-BR">
              <a:solidFill>
                <a:prstClr val="black">
                  <a:tint val="75000"/>
                </a:prstClr>
              </a:solidFill>
            </a:endParaRPr>
          </a:p>
        </p:txBody>
      </p:sp>
      <p:sp>
        <p:nvSpPr>
          <p:cNvPr id="9" name="Marcador de número de diapositiva 8"/>
          <p:cNvSpPr>
            <a:spLocks noGrp="1"/>
          </p:cNvSpPr>
          <p:nvPr>
            <p:ph type="sldNum" sz="quarter" idx="12"/>
          </p:nvPr>
        </p:nvSpPr>
        <p:spPr/>
        <p:txBody>
          <a:bodyPr/>
          <a:lstStyle/>
          <a:p>
            <a:fld id="{B949F5BF-DD28-4E1E-93C7-3C1D46DC184C}"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7333569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pt-BR"/>
          </a:p>
        </p:txBody>
      </p:sp>
      <p:sp>
        <p:nvSpPr>
          <p:cNvPr id="3" name="Marcador de fecha 2"/>
          <p:cNvSpPr>
            <a:spLocks noGrp="1"/>
          </p:cNvSpPr>
          <p:nvPr>
            <p:ph type="dt" sz="half" idx="10"/>
          </p:nvPr>
        </p:nvSpPr>
        <p:spPr/>
        <p:txBody>
          <a:bodyPr/>
          <a:lstStyle/>
          <a:p>
            <a:fld id="{87787032-5EBE-467F-9ECA-747FECE735EA}" type="datetimeFigureOut">
              <a:rPr lang="pt-BR" smtClean="0">
                <a:solidFill>
                  <a:prstClr val="black">
                    <a:tint val="75000"/>
                  </a:prstClr>
                </a:solidFill>
              </a:rPr>
              <a:pPr/>
              <a:t>02/02/2016</a:t>
            </a:fld>
            <a:endParaRPr lang="pt-BR">
              <a:solidFill>
                <a:prstClr val="black">
                  <a:tint val="75000"/>
                </a:prstClr>
              </a:solidFill>
            </a:endParaRPr>
          </a:p>
        </p:txBody>
      </p:sp>
      <p:sp>
        <p:nvSpPr>
          <p:cNvPr id="4" name="Marcador de pie de página 3"/>
          <p:cNvSpPr>
            <a:spLocks noGrp="1"/>
          </p:cNvSpPr>
          <p:nvPr>
            <p:ph type="ftr" sz="quarter" idx="11"/>
          </p:nvPr>
        </p:nvSpPr>
        <p:spPr/>
        <p:txBody>
          <a:bodyPr/>
          <a:lstStyle/>
          <a:p>
            <a:endParaRPr lang="pt-BR">
              <a:solidFill>
                <a:prstClr val="black">
                  <a:tint val="75000"/>
                </a:prstClr>
              </a:solidFill>
            </a:endParaRPr>
          </a:p>
        </p:txBody>
      </p:sp>
      <p:sp>
        <p:nvSpPr>
          <p:cNvPr id="5" name="Marcador de número de diapositiva 4"/>
          <p:cNvSpPr>
            <a:spLocks noGrp="1"/>
          </p:cNvSpPr>
          <p:nvPr>
            <p:ph type="sldNum" sz="quarter" idx="12"/>
          </p:nvPr>
        </p:nvSpPr>
        <p:spPr/>
        <p:txBody>
          <a:bodyPr/>
          <a:lstStyle/>
          <a:p>
            <a:fld id="{B949F5BF-DD28-4E1E-93C7-3C1D46DC184C}"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8685957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87787032-5EBE-467F-9ECA-747FECE735EA}" type="datetimeFigureOut">
              <a:rPr lang="pt-BR" smtClean="0">
                <a:solidFill>
                  <a:prstClr val="black">
                    <a:tint val="75000"/>
                  </a:prstClr>
                </a:solidFill>
              </a:rPr>
              <a:pPr/>
              <a:t>02/02/2016</a:t>
            </a:fld>
            <a:endParaRPr lang="pt-BR">
              <a:solidFill>
                <a:prstClr val="black">
                  <a:tint val="75000"/>
                </a:prstClr>
              </a:solidFill>
            </a:endParaRPr>
          </a:p>
        </p:txBody>
      </p:sp>
      <p:sp>
        <p:nvSpPr>
          <p:cNvPr id="3" name="Marcador de pie de página 2"/>
          <p:cNvSpPr>
            <a:spLocks noGrp="1"/>
          </p:cNvSpPr>
          <p:nvPr>
            <p:ph type="ftr" sz="quarter" idx="11"/>
          </p:nvPr>
        </p:nvSpPr>
        <p:spPr/>
        <p:txBody>
          <a:bodyPr/>
          <a:lstStyle/>
          <a:p>
            <a:endParaRPr lang="pt-BR">
              <a:solidFill>
                <a:prstClr val="black">
                  <a:tint val="75000"/>
                </a:prstClr>
              </a:solidFill>
            </a:endParaRPr>
          </a:p>
        </p:txBody>
      </p:sp>
      <p:sp>
        <p:nvSpPr>
          <p:cNvPr id="4" name="Marcador de número de diapositiva 3"/>
          <p:cNvSpPr>
            <a:spLocks noGrp="1"/>
          </p:cNvSpPr>
          <p:nvPr>
            <p:ph type="sldNum" sz="quarter" idx="12"/>
          </p:nvPr>
        </p:nvSpPr>
        <p:spPr/>
        <p:txBody>
          <a:bodyPr/>
          <a:lstStyle/>
          <a:p>
            <a:fld id="{B949F5BF-DD28-4E1E-93C7-3C1D46DC184C}"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9882989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457200"/>
            <a:ext cx="2949178" cy="1600200"/>
          </a:xfrm>
        </p:spPr>
        <p:txBody>
          <a:bodyPr anchor="b"/>
          <a:lstStyle>
            <a:lvl1pPr>
              <a:defRPr sz="2400"/>
            </a:lvl1pPr>
          </a:lstStyle>
          <a:p>
            <a:r>
              <a:rPr lang="es-ES" smtClean="0"/>
              <a:t>Haga clic para modificar el estilo de título del patrón</a:t>
            </a:r>
            <a:endParaRPr lang="pt-BR"/>
          </a:p>
        </p:txBody>
      </p:sp>
      <p:sp>
        <p:nvSpPr>
          <p:cNvPr id="3" name="Marcador de contenido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pt-BR"/>
          </a:p>
        </p:txBody>
      </p:sp>
      <p:sp>
        <p:nvSpPr>
          <p:cNvPr id="4" name="Marcador de texto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87787032-5EBE-467F-9ECA-747FECE735EA}" type="datetimeFigureOut">
              <a:rPr lang="pt-BR" smtClean="0">
                <a:solidFill>
                  <a:prstClr val="black">
                    <a:tint val="75000"/>
                  </a:prstClr>
                </a:solidFill>
              </a:rPr>
              <a:pPr/>
              <a:t>02/02/2016</a:t>
            </a:fld>
            <a:endParaRPr lang="pt-BR">
              <a:solidFill>
                <a:prstClr val="black">
                  <a:tint val="75000"/>
                </a:prstClr>
              </a:solidFill>
            </a:endParaRPr>
          </a:p>
        </p:txBody>
      </p:sp>
      <p:sp>
        <p:nvSpPr>
          <p:cNvPr id="6" name="Marcador de pie de página 5"/>
          <p:cNvSpPr>
            <a:spLocks noGrp="1"/>
          </p:cNvSpPr>
          <p:nvPr>
            <p:ph type="ftr" sz="quarter" idx="11"/>
          </p:nvPr>
        </p:nvSpPr>
        <p:spPr/>
        <p:txBody>
          <a:bodyPr/>
          <a:lstStyle/>
          <a:p>
            <a:endParaRPr lang="pt-BR">
              <a:solidFill>
                <a:prstClr val="black">
                  <a:tint val="75000"/>
                </a:prstClr>
              </a:solidFill>
            </a:endParaRPr>
          </a:p>
        </p:txBody>
      </p:sp>
      <p:sp>
        <p:nvSpPr>
          <p:cNvPr id="7" name="Marcador de número de diapositiva 6"/>
          <p:cNvSpPr>
            <a:spLocks noGrp="1"/>
          </p:cNvSpPr>
          <p:nvPr>
            <p:ph type="sldNum" sz="quarter" idx="12"/>
          </p:nvPr>
        </p:nvSpPr>
        <p:spPr/>
        <p:txBody>
          <a:bodyPr/>
          <a:lstStyle/>
          <a:p>
            <a:fld id="{B949F5BF-DD28-4E1E-93C7-3C1D46DC184C}"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589404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pt-BR"/>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pt-BR"/>
          </a:p>
        </p:txBody>
      </p:sp>
      <p:sp>
        <p:nvSpPr>
          <p:cNvPr id="4" name="3 Marcador de fecha"/>
          <p:cNvSpPr>
            <a:spLocks noGrp="1"/>
          </p:cNvSpPr>
          <p:nvPr>
            <p:ph type="dt" sz="half" idx="10"/>
          </p:nvPr>
        </p:nvSpPr>
        <p:spPr/>
        <p:txBody>
          <a:bodyPr/>
          <a:lstStyle/>
          <a:p>
            <a:fld id="{1D60FC6C-FC16-440D-BBB0-5696EEDE777C}" type="datetimeFigureOut">
              <a:rPr lang="es-BO" smtClean="0"/>
              <a:pPr/>
              <a:t>02/02/2016</a:t>
            </a:fld>
            <a:endParaRPr lang="pt-BR" dirty="0"/>
          </a:p>
        </p:txBody>
      </p:sp>
      <p:sp>
        <p:nvSpPr>
          <p:cNvPr id="5" name="4 Marcador de pie de página"/>
          <p:cNvSpPr>
            <a:spLocks noGrp="1"/>
          </p:cNvSpPr>
          <p:nvPr>
            <p:ph type="ftr" sz="quarter" idx="11"/>
          </p:nvPr>
        </p:nvSpPr>
        <p:spPr/>
        <p:txBody>
          <a:bodyPr/>
          <a:lstStyle/>
          <a:p>
            <a:endParaRPr lang="pt-BR" dirty="0"/>
          </a:p>
        </p:txBody>
      </p:sp>
      <p:sp>
        <p:nvSpPr>
          <p:cNvPr id="6" name="5 Marcador de número de diapositiva"/>
          <p:cNvSpPr>
            <a:spLocks noGrp="1"/>
          </p:cNvSpPr>
          <p:nvPr>
            <p:ph type="sldNum" sz="quarter" idx="12"/>
          </p:nvPr>
        </p:nvSpPr>
        <p:spPr/>
        <p:txBody>
          <a:bodyPr/>
          <a:lstStyle/>
          <a:p>
            <a:fld id="{51B2E5DB-60E8-400A-BCCE-AE6E5091CE33}" type="slidenum">
              <a:rPr lang="pt-BR" smtClean="0"/>
              <a:pPr/>
              <a:t>‹Nº›</a:t>
            </a:fld>
            <a:endParaRPr lang="pt-B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457200"/>
            <a:ext cx="2949178" cy="1600200"/>
          </a:xfrm>
        </p:spPr>
        <p:txBody>
          <a:bodyPr anchor="b"/>
          <a:lstStyle>
            <a:lvl1pPr>
              <a:defRPr sz="2400"/>
            </a:lvl1pPr>
          </a:lstStyle>
          <a:p>
            <a:r>
              <a:rPr lang="es-ES" smtClean="0"/>
              <a:t>Haga clic para modificar el estilo de título del patrón</a:t>
            </a:r>
            <a:endParaRPr lang="pt-BR"/>
          </a:p>
        </p:txBody>
      </p:sp>
      <p:sp>
        <p:nvSpPr>
          <p:cNvPr id="3" name="Marcador de posición de imagen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pt-BR"/>
          </a:p>
        </p:txBody>
      </p:sp>
      <p:sp>
        <p:nvSpPr>
          <p:cNvPr id="4" name="Marcador de texto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87787032-5EBE-467F-9ECA-747FECE735EA}" type="datetimeFigureOut">
              <a:rPr lang="pt-BR" smtClean="0">
                <a:solidFill>
                  <a:prstClr val="black">
                    <a:tint val="75000"/>
                  </a:prstClr>
                </a:solidFill>
              </a:rPr>
              <a:pPr/>
              <a:t>02/02/2016</a:t>
            </a:fld>
            <a:endParaRPr lang="pt-BR">
              <a:solidFill>
                <a:prstClr val="black">
                  <a:tint val="75000"/>
                </a:prstClr>
              </a:solidFill>
            </a:endParaRPr>
          </a:p>
        </p:txBody>
      </p:sp>
      <p:sp>
        <p:nvSpPr>
          <p:cNvPr id="6" name="Marcador de pie de página 5"/>
          <p:cNvSpPr>
            <a:spLocks noGrp="1"/>
          </p:cNvSpPr>
          <p:nvPr>
            <p:ph type="ftr" sz="quarter" idx="11"/>
          </p:nvPr>
        </p:nvSpPr>
        <p:spPr/>
        <p:txBody>
          <a:bodyPr/>
          <a:lstStyle/>
          <a:p>
            <a:endParaRPr lang="pt-BR">
              <a:solidFill>
                <a:prstClr val="black">
                  <a:tint val="75000"/>
                </a:prstClr>
              </a:solidFill>
            </a:endParaRPr>
          </a:p>
        </p:txBody>
      </p:sp>
      <p:sp>
        <p:nvSpPr>
          <p:cNvPr id="7" name="Marcador de número de diapositiva 6"/>
          <p:cNvSpPr>
            <a:spLocks noGrp="1"/>
          </p:cNvSpPr>
          <p:nvPr>
            <p:ph type="sldNum" sz="quarter" idx="12"/>
          </p:nvPr>
        </p:nvSpPr>
        <p:spPr/>
        <p:txBody>
          <a:bodyPr/>
          <a:lstStyle/>
          <a:p>
            <a:fld id="{B949F5BF-DD28-4E1E-93C7-3C1D46DC184C}"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31951332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pt-BR"/>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pt-BR"/>
          </a:p>
        </p:txBody>
      </p:sp>
      <p:sp>
        <p:nvSpPr>
          <p:cNvPr id="4" name="Marcador de fecha 3"/>
          <p:cNvSpPr>
            <a:spLocks noGrp="1"/>
          </p:cNvSpPr>
          <p:nvPr>
            <p:ph type="dt" sz="half" idx="10"/>
          </p:nvPr>
        </p:nvSpPr>
        <p:spPr/>
        <p:txBody>
          <a:bodyPr/>
          <a:lstStyle/>
          <a:p>
            <a:fld id="{87787032-5EBE-467F-9ECA-747FECE735EA}" type="datetimeFigureOut">
              <a:rPr lang="pt-BR" smtClean="0">
                <a:solidFill>
                  <a:prstClr val="black">
                    <a:tint val="75000"/>
                  </a:prstClr>
                </a:solidFill>
              </a:rPr>
              <a:pPr/>
              <a:t>02/02/2016</a:t>
            </a:fld>
            <a:endParaRPr lang="pt-BR">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pt-BR">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B949F5BF-DD28-4E1E-93C7-3C1D46DC184C}"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0016584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365125"/>
            <a:ext cx="1971675" cy="5811838"/>
          </a:xfrm>
        </p:spPr>
        <p:txBody>
          <a:bodyPr vert="eaVert"/>
          <a:lstStyle/>
          <a:p>
            <a:r>
              <a:rPr lang="es-ES" smtClean="0"/>
              <a:t>Haga clic para modificar el estilo de título del patrón</a:t>
            </a:r>
            <a:endParaRPr lang="pt-BR"/>
          </a:p>
        </p:txBody>
      </p:sp>
      <p:sp>
        <p:nvSpPr>
          <p:cNvPr id="3" name="Marcador de texto vertical 2"/>
          <p:cNvSpPr>
            <a:spLocks noGrp="1"/>
          </p:cNvSpPr>
          <p:nvPr>
            <p:ph type="body" orient="vert" idx="1"/>
          </p:nvPr>
        </p:nvSpPr>
        <p:spPr>
          <a:xfrm>
            <a:off x="628650" y="365125"/>
            <a:ext cx="5800725"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pt-BR"/>
          </a:p>
        </p:txBody>
      </p:sp>
      <p:sp>
        <p:nvSpPr>
          <p:cNvPr id="4" name="Marcador de fecha 3"/>
          <p:cNvSpPr>
            <a:spLocks noGrp="1"/>
          </p:cNvSpPr>
          <p:nvPr>
            <p:ph type="dt" sz="half" idx="10"/>
          </p:nvPr>
        </p:nvSpPr>
        <p:spPr/>
        <p:txBody>
          <a:bodyPr/>
          <a:lstStyle/>
          <a:p>
            <a:fld id="{87787032-5EBE-467F-9ECA-747FECE735EA}" type="datetimeFigureOut">
              <a:rPr lang="pt-BR" smtClean="0">
                <a:solidFill>
                  <a:prstClr val="black">
                    <a:tint val="75000"/>
                  </a:prstClr>
                </a:solidFill>
              </a:rPr>
              <a:pPr/>
              <a:t>02/02/2016</a:t>
            </a:fld>
            <a:endParaRPr lang="pt-BR">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pt-BR">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B949F5BF-DD28-4E1E-93C7-3C1D46DC184C}"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981336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pt-B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1D60FC6C-FC16-440D-BBB0-5696EEDE777C}" type="datetimeFigureOut">
              <a:rPr lang="es-BO" smtClean="0"/>
              <a:pPr/>
              <a:t>02/02/2016</a:t>
            </a:fld>
            <a:endParaRPr lang="pt-BR" dirty="0"/>
          </a:p>
        </p:txBody>
      </p:sp>
      <p:sp>
        <p:nvSpPr>
          <p:cNvPr id="5" name="4 Marcador de pie de página"/>
          <p:cNvSpPr>
            <a:spLocks noGrp="1"/>
          </p:cNvSpPr>
          <p:nvPr>
            <p:ph type="ftr" sz="quarter" idx="11"/>
          </p:nvPr>
        </p:nvSpPr>
        <p:spPr/>
        <p:txBody>
          <a:bodyPr/>
          <a:lstStyle/>
          <a:p>
            <a:endParaRPr lang="pt-BR" dirty="0"/>
          </a:p>
        </p:txBody>
      </p:sp>
      <p:sp>
        <p:nvSpPr>
          <p:cNvPr id="6" name="5 Marcador de número de diapositiva"/>
          <p:cNvSpPr>
            <a:spLocks noGrp="1"/>
          </p:cNvSpPr>
          <p:nvPr>
            <p:ph type="sldNum" sz="quarter" idx="12"/>
          </p:nvPr>
        </p:nvSpPr>
        <p:spPr/>
        <p:txBody>
          <a:bodyPr/>
          <a:lstStyle/>
          <a:p>
            <a:fld id="{51B2E5DB-60E8-400A-BCCE-AE6E5091CE33}" type="slidenum">
              <a:rPr lang="pt-BR" smtClean="0"/>
              <a:pPr/>
              <a:t>‹Nº›</a:t>
            </a:fld>
            <a:endParaRPr lang="pt-B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pt-B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pt-B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pt-BR"/>
          </a:p>
        </p:txBody>
      </p:sp>
      <p:sp>
        <p:nvSpPr>
          <p:cNvPr id="5" name="4 Marcador de fecha"/>
          <p:cNvSpPr>
            <a:spLocks noGrp="1"/>
          </p:cNvSpPr>
          <p:nvPr>
            <p:ph type="dt" sz="half" idx="10"/>
          </p:nvPr>
        </p:nvSpPr>
        <p:spPr/>
        <p:txBody>
          <a:bodyPr/>
          <a:lstStyle/>
          <a:p>
            <a:fld id="{1D60FC6C-FC16-440D-BBB0-5696EEDE777C}" type="datetimeFigureOut">
              <a:rPr lang="es-BO" smtClean="0"/>
              <a:pPr/>
              <a:t>02/02/2016</a:t>
            </a:fld>
            <a:endParaRPr lang="pt-BR" dirty="0"/>
          </a:p>
        </p:txBody>
      </p:sp>
      <p:sp>
        <p:nvSpPr>
          <p:cNvPr id="6" name="5 Marcador de pie de página"/>
          <p:cNvSpPr>
            <a:spLocks noGrp="1"/>
          </p:cNvSpPr>
          <p:nvPr>
            <p:ph type="ftr" sz="quarter" idx="11"/>
          </p:nvPr>
        </p:nvSpPr>
        <p:spPr/>
        <p:txBody>
          <a:bodyPr/>
          <a:lstStyle/>
          <a:p>
            <a:endParaRPr lang="pt-BR" dirty="0"/>
          </a:p>
        </p:txBody>
      </p:sp>
      <p:sp>
        <p:nvSpPr>
          <p:cNvPr id="7" name="6 Marcador de número de diapositiva"/>
          <p:cNvSpPr>
            <a:spLocks noGrp="1"/>
          </p:cNvSpPr>
          <p:nvPr>
            <p:ph type="sldNum" sz="quarter" idx="12"/>
          </p:nvPr>
        </p:nvSpPr>
        <p:spPr/>
        <p:txBody>
          <a:bodyPr/>
          <a:lstStyle/>
          <a:p>
            <a:fld id="{51B2E5DB-60E8-400A-BCCE-AE6E5091CE33}" type="slidenum">
              <a:rPr lang="pt-BR" smtClean="0"/>
              <a:pPr/>
              <a:t>‹Nº›</a:t>
            </a:fld>
            <a:endParaRPr lang="pt-B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pt-B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pt-B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pt-BR"/>
          </a:p>
        </p:txBody>
      </p:sp>
      <p:sp>
        <p:nvSpPr>
          <p:cNvPr id="7" name="6 Marcador de fecha"/>
          <p:cNvSpPr>
            <a:spLocks noGrp="1"/>
          </p:cNvSpPr>
          <p:nvPr>
            <p:ph type="dt" sz="half" idx="10"/>
          </p:nvPr>
        </p:nvSpPr>
        <p:spPr/>
        <p:txBody>
          <a:bodyPr/>
          <a:lstStyle/>
          <a:p>
            <a:fld id="{1D60FC6C-FC16-440D-BBB0-5696EEDE777C}" type="datetimeFigureOut">
              <a:rPr lang="es-BO" smtClean="0"/>
              <a:pPr/>
              <a:t>02/02/2016</a:t>
            </a:fld>
            <a:endParaRPr lang="pt-BR" dirty="0"/>
          </a:p>
        </p:txBody>
      </p:sp>
      <p:sp>
        <p:nvSpPr>
          <p:cNvPr id="8" name="7 Marcador de pie de página"/>
          <p:cNvSpPr>
            <a:spLocks noGrp="1"/>
          </p:cNvSpPr>
          <p:nvPr>
            <p:ph type="ftr" sz="quarter" idx="11"/>
          </p:nvPr>
        </p:nvSpPr>
        <p:spPr/>
        <p:txBody>
          <a:bodyPr/>
          <a:lstStyle/>
          <a:p>
            <a:endParaRPr lang="pt-BR" dirty="0"/>
          </a:p>
        </p:txBody>
      </p:sp>
      <p:sp>
        <p:nvSpPr>
          <p:cNvPr id="9" name="8 Marcador de número de diapositiva"/>
          <p:cNvSpPr>
            <a:spLocks noGrp="1"/>
          </p:cNvSpPr>
          <p:nvPr>
            <p:ph type="sldNum" sz="quarter" idx="12"/>
          </p:nvPr>
        </p:nvSpPr>
        <p:spPr/>
        <p:txBody>
          <a:bodyPr/>
          <a:lstStyle/>
          <a:p>
            <a:fld id="{51B2E5DB-60E8-400A-BCCE-AE6E5091CE33}" type="slidenum">
              <a:rPr lang="pt-BR" smtClean="0"/>
              <a:pPr/>
              <a:t>‹Nº›</a:t>
            </a:fld>
            <a:endParaRPr lang="pt-B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pt-BR"/>
          </a:p>
        </p:txBody>
      </p:sp>
      <p:sp>
        <p:nvSpPr>
          <p:cNvPr id="3" name="2 Marcador de fecha"/>
          <p:cNvSpPr>
            <a:spLocks noGrp="1"/>
          </p:cNvSpPr>
          <p:nvPr>
            <p:ph type="dt" sz="half" idx="10"/>
          </p:nvPr>
        </p:nvSpPr>
        <p:spPr/>
        <p:txBody>
          <a:bodyPr/>
          <a:lstStyle/>
          <a:p>
            <a:fld id="{1D60FC6C-FC16-440D-BBB0-5696EEDE777C}" type="datetimeFigureOut">
              <a:rPr lang="es-BO" smtClean="0"/>
              <a:pPr/>
              <a:t>02/02/2016</a:t>
            </a:fld>
            <a:endParaRPr lang="pt-BR" dirty="0"/>
          </a:p>
        </p:txBody>
      </p:sp>
      <p:sp>
        <p:nvSpPr>
          <p:cNvPr id="4" name="3 Marcador de pie de página"/>
          <p:cNvSpPr>
            <a:spLocks noGrp="1"/>
          </p:cNvSpPr>
          <p:nvPr>
            <p:ph type="ftr" sz="quarter" idx="11"/>
          </p:nvPr>
        </p:nvSpPr>
        <p:spPr/>
        <p:txBody>
          <a:bodyPr/>
          <a:lstStyle/>
          <a:p>
            <a:endParaRPr lang="pt-BR" dirty="0"/>
          </a:p>
        </p:txBody>
      </p:sp>
      <p:sp>
        <p:nvSpPr>
          <p:cNvPr id="5" name="4 Marcador de número de diapositiva"/>
          <p:cNvSpPr>
            <a:spLocks noGrp="1"/>
          </p:cNvSpPr>
          <p:nvPr>
            <p:ph type="sldNum" sz="quarter" idx="12"/>
          </p:nvPr>
        </p:nvSpPr>
        <p:spPr/>
        <p:txBody>
          <a:bodyPr/>
          <a:lstStyle/>
          <a:p>
            <a:fld id="{51B2E5DB-60E8-400A-BCCE-AE6E5091CE33}" type="slidenum">
              <a:rPr lang="pt-BR" smtClean="0"/>
              <a:pPr/>
              <a:t>‹Nº›</a:t>
            </a:fld>
            <a:endParaRPr lang="pt-B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1D60FC6C-FC16-440D-BBB0-5696EEDE777C}" type="datetimeFigureOut">
              <a:rPr lang="es-BO" smtClean="0"/>
              <a:pPr/>
              <a:t>02/02/2016</a:t>
            </a:fld>
            <a:endParaRPr lang="pt-BR" dirty="0"/>
          </a:p>
        </p:txBody>
      </p:sp>
      <p:sp>
        <p:nvSpPr>
          <p:cNvPr id="3" name="2 Marcador de pie de página"/>
          <p:cNvSpPr>
            <a:spLocks noGrp="1"/>
          </p:cNvSpPr>
          <p:nvPr>
            <p:ph type="ftr" sz="quarter" idx="11"/>
          </p:nvPr>
        </p:nvSpPr>
        <p:spPr/>
        <p:txBody>
          <a:bodyPr/>
          <a:lstStyle/>
          <a:p>
            <a:endParaRPr lang="pt-BR" dirty="0"/>
          </a:p>
        </p:txBody>
      </p:sp>
      <p:sp>
        <p:nvSpPr>
          <p:cNvPr id="4" name="3 Marcador de número de diapositiva"/>
          <p:cNvSpPr>
            <a:spLocks noGrp="1"/>
          </p:cNvSpPr>
          <p:nvPr>
            <p:ph type="sldNum" sz="quarter" idx="12"/>
          </p:nvPr>
        </p:nvSpPr>
        <p:spPr/>
        <p:txBody>
          <a:bodyPr/>
          <a:lstStyle/>
          <a:p>
            <a:fld id="{51B2E5DB-60E8-400A-BCCE-AE6E5091CE33}" type="slidenum">
              <a:rPr lang="pt-BR" smtClean="0"/>
              <a:pPr/>
              <a:t>‹Nº›</a:t>
            </a:fld>
            <a:endParaRPr lang="pt-B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pt-B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pt-B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1D60FC6C-FC16-440D-BBB0-5696EEDE777C}" type="datetimeFigureOut">
              <a:rPr lang="es-BO" smtClean="0"/>
              <a:pPr/>
              <a:t>02/02/2016</a:t>
            </a:fld>
            <a:endParaRPr lang="pt-BR" dirty="0"/>
          </a:p>
        </p:txBody>
      </p:sp>
      <p:sp>
        <p:nvSpPr>
          <p:cNvPr id="6" name="5 Marcador de pie de página"/>
          <p:cNvSpPr>
            <a:spLocks noGrp="1"/>
          </p:cNvSpPr>
          <p:nvPr>
            <p:ph type="ftr" sz="quarter" idx="11"/>
          </p:nvPr>
        </p:nvSpPr>
        <p:spPr/>
        <p:txBody>
          <a:bodyPr/>
          <a:lstStyle/>
          <a:p>
            <a:endParaRPr lang="pt-BR" dirty="0"/>
          </a:p>
        </p:txBody>
      </p:sp>
      <p:sp>
        <p:nvSpPr>
          <p:cNvPr id="7" name="6 Marcador de número de diapositiva"/>
          <p:cNvSpPr>
            <a:spLocks noGrp="1"/>
          </p:cNvSpPr>
          <p:nvPr>
            <p:ph type="sldNum" sz="quarter" idx="12"/>
          </p:nvPr>
        </p:nvSpPr>
        <p:spPr/>
        <p:txBody>
          <a:bodyPr/>
          <a:lstStyle/>
          <a:p>
            <a:fld id="{51B2E5DB-60E8-400A-BCCE-AE6E5091CE33}" type="slidenum">
              <a:rPr lang="pt-BR" smtClean="0"/>
              <a:pPr/>
              <a:t>‹Nº›</a:t>
            </a:fld>
            <a:endParaRPr lang="pt-B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pt-B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dirty="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1D60FC6C-FC16-440D-BBB0-5696EEDE777C}" type="datetimeFigureOut">
              <a:rPr lang="es-BO" smtClean="0"/>
              <a:pPr/>
              <a:t>02/02/2016</a:t>
            </a:fld>
            <a:endParaRPr lang="pt-BR" dirty="0"/>
          </a:p>
        </p:txBody>
      </p:sp>
      <p:sp>
        <p:nvSpPr>
          <p:cNvPr id="6" name="5 Marcador de pie de página"/>
          <p:cNvSpPr>
            <a:spLocks noGrp="1"/>
          </p:cNvSpPr>
          <p:nvPr>
            <p:ph type="ftr" sz="quarter" idx="11"/>
          </p:nvPr>
        </p:nvSpPr>
        <p:spPr/>
        <p:txBody>
          <a:bodyPr/>
          <a:lstStyle/>
          <a:p>
            <a:endParaRPr lang="pt-BR" dirty="0"/>
          </a:p>
        </p:txBody>
      </p:sp>
      <p:sp>
        <p:nvSpPr>
          <p:cNvPr id="7" name="6 Marcador de número de diapositiva"/>
          <p:cNvSpPr>
            <a:spLocks noGrp="1"/>
          </p:cNvSpPr>
          <p:nvPr>
            <p:ph type="sldNum" sz="quarter" idx="12"/>
          </p:nvPr>
        </p:nvSpPr>
        <p:spPr/>
        <p:txBody>
          <a:bodyPr/>
          <a:lstStyle/>
          <a:p>
            <a:fld id="{51B2E5DB-60E8-400A-BCCE-AE6E5091CE33}" type="slidenum">
              <a:rPr lang="pt-BR" smtClean="0"/>
              <a:pPr/>
              <a:t>‹Nº›</a:t>
            </a:fld>
            <a:endParaRPr lang="pt-B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screen">
            <a:lum/>
          </a:blip>
          <a:srcRect/>
          <a:stretch>
            <a:fillRect t="-1000" b="-1000"/>
          </a:stretch>
        </a:blip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pt-BR"/>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pt-B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60FC6C-FC16-440D-BBB0-5696EEDE777C}" type="datetimeFigureOut">
              <a:rPr lang="es-BO" smtClean="0"/>
              <a:pPr/>
              <a:t>02/02/2016</a:t>
            </a:fld>
            <a:endParaRPr lang="pt-BR" dirty="0"/>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dirty="0"/>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B2E5DB-60E8-400A-BCCE-AE6E5091CE33}" type="slidenum">
              <a:rPr lang="pt-BR" smtClean="0"/>
              <a:pPr/>
              <a:t>‹Nº›</a:t>
            </a:fld>
            <a:endParaRPr lang="pt-B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pt-BR"/>
          </a:p>
        </p:txBody>
      </p:sp>
      <p:sp>
        <p:nvSpPr>
          <p:cNvPr id="3" name="Marcador de texto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pt-BR"/>
          </a:p>
        </p:txBody>
      </p:sp>
      <p:sp>
        <p:nvSpPr>
          <p:cNvPr id="4" name="Marcador de fecha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7787032-5EBE-467F-9ECA-747FECE735EA}" type="datetimeFigureOut">
              <a:rPr lang="pt-BR" smtClean="0">
                <a:solidFill>
                  <a:prstClr val="black">
                    <a:tint val="75000"/>
                  </a:prstClr>
                </a:solidFill>
              </a:rPr>
              <a:pPr/>
              <a:t>02/02/2016</a:t>
            </a:fld>
            <a:endParaRPr lang="pt-BR">
              <a:solidFill>
                <a:prstClr val="black">
                  <a:tint val="75000"/>
                </a:prstClr>
              </a:solidFill>
            </a:endParaRPr>
          </a:p>
        </p:txBody>
      </p:sp>
      <p:sp>
        <p:nvSpPr>
          <p:cNvPr id="5" name="Marcador de pie de página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pt-BR">
              <a:solidFill>
                <a:prstClr val="black">
                  <a:tint val="75000"/>
                </a:prstClr>
              </a:solidFill>
            </a:endParaRPr>
          </a:p>
        </p:txBody>
      </p:sp>
      <p:sp>
        <p:nvSpPr>
          <p:cNvPr id="6" name="Marcador de número de diapositiva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949F5BF-DD28-4E1E-93C7-3C1D46DC184C}"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6977833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w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package" Target="../embeddings/Microsoft_Visio_Drawing1.vsdx"/></Relationships>
</file>

<file path=ppt/slides/_rels/slide1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24.emf"/><Relationship Id="rId4" Type="http://schemas.openxmlformats.org/officeDocument/2006/relationships/image" Target="../media/image2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gif"/><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31.jpeg"/><Relationship Id="rId5" Type="http://schemas.openxmlformats.org/officeDocument/2006/relationships/image" Target="../media/image30.jpeg"/><Relationship Id="rId10" Type="http://schemas.openxmlformats.org/officeDocument/2006/relationships/image" Target="../media/image35.png"/><Relationship Id="rId4" Type="http://schemas.openxmlformats.org/officeDocument/2006/relationships/image" Target="../media/image29.jpeg"/><Relationship Id="rId9" Type="http://schemas.openxmlformats.org/officeDocument/2006/relationships/image" Target="../media/image34.wmf"/></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4265D"/>
        </a:solidFill>
        <a:effectLst/>
      </p:bgPr>
    </p:bg>
    <p:spTree>
      <p:nvGrpSpPr>
        <p:cNvPr id="1" name=""/>
        <p:cNvGrpSpPr/>
        <p:nvPr/>
      </p:nvGrpSpPr>
      <p:grpSpPr>
        <a:xfrm>
          <a:off x="0" y="0"/>
          <a:ext cx="0" cy="0"/>
          <a:chOff x="0" y="0"/>
          <a:chExt cx="0" cy="0"/>
        </a:xfrm>
      </p:grpSpPr>
      <p:sp>
        <p:nvSpPr>
          <p:cNvPr id="5" name="4 CuadroTexto"/>
          <p:cNvSpPr txBox="1"/>
          <p:nvPr/>
        </p:nvSpPr>
        <p:spPr>
          <a:xfrm>
            <a:off x="2662511" y="2107219"/>
            <a:ext cx="5655989" cy="1477328"/>
          </a:xfrm>
          <a:prstGeom prst="rect">
            <a:avLst/>
          </a:prstGeom>
          <a:noFill/>
        </p:spPr>
        <p:txBody>
          <a:bodyPr wrap="square" lIns="0" tIns="0" rIns="0" bIns="0" rtlCol="0">
            <a:spAutoFit/>
            <a:scene3d>
              <a:camera prst="orthographicFront"/>
              <a:lightRig rig="threePt" dir="t"/>
            </a:scene3d>
            <a:sp3d>
              <a:bevelT w="0" h="0"/>
            </a:sp3d>
          </a:bodyPr>
          <a:lstStyle/>
          <a:p>
            <a:pPr algn="ctr"/>
            <a:r>
              <a:rPr lang="en-US" sz="3200" dirty="0" smtClean="0">
                <a:solidFill>
                  <a:srgbClr val="FFCC00"/>
                </a:solidFill>
                <a:effectLst>
                  <a:glow>
                    <a:prstClr val="black">
                      <a:lumMod val="95000"/>
                      <a:lumOff val="5000"/>
                    </a:prstClr>
                  </a:glow>
                </a:effectLst>
                <a:latin typeface="Arial Black" pitchFamily="34" charset="0"/>
              </a:rPr>
              <a:t>Force control in hydraulic cylinders </a:t>
            </a:r>
            <a:endParaRPr lang="en-US" sz="3200" dirty="0">
              <a:solidFill>
                <a:srgbClr val="FFCC00"/>
              </a:solidFill>
              <a:effectLst>
                <a:glow>
                  <a:prstClr val="black">
                    <a:lumMod val="95000"/>
                    <a:lumOff val="5000"/>
                  </a:prstClr>
                </a:glow>
              </a:effectLst>
              <a:latin typeface="Arial Black" pitchFamily="34" charset="0"/>
            </a:endParaRPr>
          </a:p>
          <a:p>
            <a:pPr algn="ctr"/>
            <a:r>
              <a:rPr lang="en-US" sz="3200" dirty="0" smtClean="0">
                <a:solidFill>
                  <a:srgbClr val="FFCC00"/>
                </a:solidFill>
                <a:effectLst>
                  <a:glow>
                    <a:prstClr val="black">
                      <a:lumMod val="95000"/>
                      <a:lumOff val="5000"/>
                    </a:prstClr>
                  </a:glow>
                </a:effectLst>
                <a:latin typeface="Arial Black" pitchFamily="34" charset="0"/>
              </a:rPr>
              <a:t>with variable impedance</a:t>
            </a:r>
            <a:endParaRPr lang="en-US" sz="3200" dirty="0">
              <a:solidFill>
                <a:srgbClr val="FFCC00"/>
              </a:solidFill>
              <a:effectLst>
                <a:glow>
                  <a:prstClr val="black">
                    <a:lumMod val="95000"/>
                    <a:lumOff val="5000"/>
                  </a:prstClr>
                </a:glow>
              </a:effectLst>
              <a:latin typeface="Arial Black" pitchFamily="34" charset="0"/>
            </a:endParaRPr>
          </a:p>
        </p:txBody>
      </p:sp>
      <p:sp>
        <p:nvSpPr>
          <p:cNvPr id="21" name="20 CuadroTexto"/>
          <p:cNvSpPr txBox="1"/>
          <p:nvPr/>
        </p:nvSpPr>
        <p:spPr>
          <a:xfrm>
            <a:off x="3357693" y="6366329"/>
            <a:ext cx="2739725" cy="276999"/>
          </a:xfrm>
          <a:prstGeom prst="rect">
            <a:avLst/>
          </a:prstGeom>
          <a:noFill/>
        </p:spPr>
        <p:txBody>
          <a:bodyPr wrap="none" rtlCol="0">
            <a:spAutoFit/>
          </a:bodyPr>
          <a:lstStyle/>
          <a:p>
            <a:pPr algn="ctr"/>
            <a:r>
              <a:rPr lang="pt-BR" sz="1200" dirty="0" smtClean="0">
                <a:solidFill>
                  <a:schemeClr val="bg1">
                    <a:lumMod val="65000"/>
                  </a:schemeClr>
                </a:solidFill>
                <a:effectLst>
                  <a:glow rad="101600">
                    <a:schemeClr val="tx1">
                      <a:lumMod val="95000"/>
                      <a:lumOff val="5000"/>
                      <a:alpha val="60000"/>
                    </a:schemeClr>
                  </a:glow>
                  <a:outerShdw blurRad="38100" dist="38100" dir="2700000" algn="tl">
                    <a:srgbClr val="000000">
                      <a:alpha val="43137"/>
                    </a:srgbClr>
                  </a:outerShdw>
                </a:effectLst>
                <a:latin typeface="Arial Black" pitchFamily="34" charset="0"/>
              </a:rPr>
              <a:t>Genova, </a:t>
            </a:r>
            <a:r>
              <a:rPr lang="pt-BR" sz="1200" dirty="0" err="1" smtClean="0">
                <a:solidFill>
                  <a:schemeClr val="bg1">
                    <a:lumMod val="65000"/>
                  </a:schemeClr>
                </a:solidFill>
                <a:effectLst>
                  <a:glow rad="101600">
                    <a:schemeClr val="tx1">
                      <a:lumMod val="95000"/>
                      <a:lumOff val="5000"/>
                      <a:alpha val="60000"/>
                    </a:schemeClr>
                  </a:glow>
                  <a:outerShdw blurRad="38100" dist="38100" dir="2700000" algn="tl">
                    <a:srgbClr val="000000">
                      <a:alpha val="43137"/>
                    </a:srgbClr>
                  </a:outerShdw>
                </a:effectLst>
                <a:latin typeface="Arial Black" pitchFamily="34" charset="0"/>
              </a:rPr>
              <a:t>Italy</a:t>
            </a:r>
            <a:r>
              <a:rPr lang="pt-BR" sz="1200" dirty="0" smtClean="0">
                <a:solidFill>
                  <a:schemeClr val="bg1">
                    <a:lumMod val="65000"/>
                  </a:schemeClr>
                </a:solidFill>
                <a:effectLst>
                  <a:glow rad="101600">
                    <a:schemeClr val="tx1">
                      <a:lumMod val="95000"/>
                      <a:lumOff val="5000"/>
                      <a:alpha val="60000"/>
                    </a:schemeClr>
                  </a:glow>
                  <a:outerShdw blurRad="38100" dist="38100" dir="2700000" algn="tl">
                    <a:srgbClr val="000000">
                      <a:alpha val="43137"/>
                    </a:srgbClr>
                  </a:outerShdw>
                </a:effectLst>
                <a:latin typeface="Arial Black" pitchFamily="34" charset="0"/>
              </a:rPr>
              <a:t> </a:t>
            </a:r>
            <a:r>
              <a:rPr lang="pt-BR" sz="1200" dirty="0">
                <a:solidFill>
                  <a:schemeClr val="bg1">
                    <a:lumMod val="65000"/>
                  </a:schemeClr>
                </a:solidFill>
                <a:effectLst>
                  <a:glow rad="101600">
                    <a:schemeClr val="tx1">
                      <a:lumMod val="95000"/>
                      <a:lumOff val="5000"/>
                      <a:alpha val="60000"/>
                    </a:schemeClr>
                  </a:glow>
                  <a:outerShdw blurRad="38100" dist="38100" dir="2700000" algn="tl">
                    <a:srgbClr val="000000">
                      <a:alpha val="43137"/>
                    </a:srgbClr>
                  </a:outerShdw>
                </a:effectLst>
                <a:latin typeface="Arial Black" pitchFamily="34" charset="0"/>
              </a:rPr>
              <a:t>– </a:t>
            </a:r>
            <a:r>
              <a:rPr lang="pt-BR" sz="1200" dirty="0" err="1" smtClean="0">
                <a:solidFill>
                  <a:schemeClr val="bg1">
                    <a:lumMod val="65000"/>
                  </a:schemeClr>
                </a:solidFill>
                <a:effectLst>
                  <a:glow rad="101600">
                    <a:schemeClr val="tx1">
                      <a:lumMod val="95000"/>
                      <a:lumOff val="5000"/>
                      <a:alpha val="60000"/>
                    </a:schemeClr>
                  </a:glow>
                  <a:outerShdw blurRad="38100" dist="38100" dir="2700000" algn="tl">
                    <a:srgbClr val="000000">
                      <a:alpha val="43137"/>
                    </a:srgbClr>
                  </a:outerShdw>
                </a:effectLst>
                <a:latin typeface="Arial Black" pitchFamily="34" charset="0"/>
              </a:rPr>
              <a:t>February</a:t>
            </a:r>
            <a:r>
              <a:rPr lang="pt-BR" sz="1200" dirty="0" smtClean="0">
                <a:solidFill>
                  <a:schemeClr val="bg1">
                    <a:lumMod val="65000"/>
                  </a:schemeClr>
                </a:solidFill>
                <a:effectLst>
                  <a:glow rad="101600">
                    <a:schemeClr val="tx1">
                      <a:lumMod val="95000"/>
                      <a:lumOff val="5000"/>
                      <a:alpha val="60000"/>
                    </a:schemeClr>
                  </a:glow>
                  <a:outerShdw blurRad="38100" dist="38100" dir="2700000" algn="tl">
                    <a:srgbClr val="000000">
                      <a:alpha val="43137"/>
                    </a:srgbClr>
                  </a:outerShdw>
                </a:effectLst>
                <a:latin typeface="Arial Black" pitchFamily="34" charset="0"/>
              </a:rPr>
              <a:t> 2016 </a:t>
            </a:r>
            <a:endParaRPr lang="pt-BR" sz="1200" dirty="0">
              <a:solidFill>
                <a:schemeClr val="bg1">
                  <a:lumMod val="65000"/>
                </a:schemeClr>
              </a:solidFill>
              <a:effectLst>
                <a:glow rad="101600">
                  <a:schemeClr val="tx1">
                    <a:lumMod val="95000"/>
                    <a:lumOff val="5000"/>
                    <a:alpha val="60000"/>
                  </a:schemeClr>
                </a:glow>
                <a:outerShdw blurRad="38100" dist="38100" dir="2700000" algn="tl">
                  <a:srgbClr val="000000">
                    <a:alpha val="43137"/>
                  </a:srgbClr>
                </a:outerShdw>
              </a:effectLst>
              <a:latin typeface="Arial Black" pitchFamily="34" charset="0"/>
            </a:endParaRPr>
          </a:p>
        </p:txBody>
      </p:sp>
      <p:sp>
        <p:nvSpPr>
          <p:cNvPr id="2" name="Rectángulo 1"/>
          <p:cNvSpPr/>
          <p:nvPr/>
        </p:nvSpPr>
        <p:spPr>
          <a:xfrm>
            <a:off x="6022837" y="4790772"/>
            <a:ext cx="2159599" cy="338554"/>
          </a:xfrm>
          <a:prstGeom prst="rect">
            <a:avLst/>
          </a:prstGeom>
        </p:spPr>
        <p:txBody>
          <a:bodyPr wrap="square">
            <a:spAutoFit/>
          </a:bodyPr>
          <a:lstStyle/>
          <a:p>
            <a:pPr algn="just"/>
            <a:r>
              <a:rPr lang="pt-BR" sz="1600" dirty="0" err="1" smtClean="0">
                <a:solidFill>
                  <a:schemeClr val="bg1"/>
                </a:solidFill>
                <a:effectLst>
                  <a:glow rad="101600">
                    <a:schemeClr val="tx1">
                      <a:lumMod val="95000"/>
                      <a:lumOff val="5000"/>
                      <a:alpha val="60000"/>
                    </a:schemeClr>
                  </a:glow>
                  <a:outerShdw blurRad="38100" dist="38100" dir="2700000" algn="tl">
                    <a:srgbClr val="000000">
                      <a:alpha val="43137"/>
                    </a:srgbClr>
                  </a:outerShdw>
                </a:effectLst>
                <a:latin typeface="Arial Black" pitchFamily="34" charset="0"/>
              </a:rPr>
              <a:t>Job</a:t>
            </a:r>
            <a:r>
              <a:rPr lang="pt-BR" sz="1600" dirty="0" smtClean="0">
                <a:solidFill>
                  <a:schemeClr val="bg1"/>
                </a:solidFill>
                <a:effectLst>
                  <a:glow rad="101600">
                    <a:schemeClr val="tx1">
                      <a:lumMod val="95000"/>
                      <a:lumOff val="5000"/>
                      <a:alpha val="60000"/>
                    </a:schemeClr>
                  </a:glow>
                  <a:outerShdw blurRad="38100" dist="38100" dir="2700000" algn="tl">
                    <a:srgbClr val="000000">
                      <a:alpha val="43137"/>
                    </a:srgbClr>
                  </a:outerShdw>
                </a:effectLst>
                <a:latin typeface="Arial Black" pitchFamily="34" charset="0"/>
              </a:rPr>
              <a:t> Ledezma</a:t>
            </a:r>
            <a:endParaRPr lang="pt-BR" sz="1600" dirty="0">
              <a:solidFill>
                <a:schemeClr val="bg1"/>
              </a:solidFill>
              <a:effectLst>
                <a:glow rad="101600">
                  <a:schemeClr val="tx1">
                    <a:lumMod val="95000"/>
                    <a:lumOff val="5000"/>
                    <a:alpha val="60000"/>
                  </a:schemeClr>
                </a:glow>
                <a:outerShdw blurRad="38100" dist="38100" dir="2700000" algn="tl">
                  <a:srgbClr val="000000">
                    <a:alpha val="43137"/>
                  </a:srgbClr>
                </a:outerShdw>
              </a:effectLst>
              <a:latin typeface="Arial Black" pitchFamily="34" charset="0"/>
            </a:endParaRPr>
          </a:p>
        </p:txBody>
      </p:sp>
      <p:grpSp>
        <p:nvGrpSpPr>
          <p:cNvPr id="6" name="Grupo 5"/>
          <p:cNvGrpSpPr/>
          <p:nvPr/>
        </p:nvGrpSpPr>
        <p:grpSpPr>
          <a:xfrm>
            <a:off x="562955" y="627339"/>
            <a:ext cx="3064410" cy="3536840"/>
            <a:chOff x="283555" y="223720"/>
            <a:chExt cx="3064410" cy="3536840"/>
          </a:xfrm>
        </p:grpSpPr>
        <p:grpSp>
          <p:nvGrpSpPr>
            <p:cNvPr id="32" name="Grupo 31"/>
            <p:cNvGrpSpPr/>
            <p:nvPr/>
          </p:nvGrpSpPr>
          <p:grpSpPr>
            <a:xfrm>
              <a:off x="473517" y="2431278"/>
              <a:ext cx="1541967" cy="1329282"/>
              <a:chOff x="5783596" y="455884"/>
              <a:chExt cx="2055956" cy="1772376"/>
            </a:xfrm>
          </p:grpSpPr>
          <p:sp>
            <p:nvSpPr>
              <p:cNvPr id="25" name="Hexágono 24"/>
              <p:cNvSpPr/>
              <p:nvPr/>
            </p:nvSpPr>
            <p:spPr>
              <a:xfrm>
                <a:off x="5783596" y="455884"/>
                <a:ext cx="2055956" cy="1772376"/>
              </a:xfrm>
              <a:prstGeom prst="hexagon">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solidFill>
                    <a:prstClr val="white"/>
                  </a:solidFill>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5615" y="1097280"/>
                <a:ext cx="1494622" cy="590474"/>
              </a:xfrm>
              <a:prstGeom prst="rect">
                <a:avLst/>
              </a:prstGeom>
            </p:spPr>
          </p:pic>
        </p:grpSp>
        <p:grpSp>
          <p:nvGrpSpPr>
            <p:cNvPr id="35" name="Grupo 34"/>
            <p:cNvGrpSpPr/>
            <p:nvPr/>
          </p:nvGrpSpPr>
          <p:grpSpPr>
            <a:xfrm>
              <a:off x="473517" y="960484"/>
              <a:ext cx="1541967" cy="1329282"/>
              <a:chOff x="2975313" y="499922"/>
              <a:chExt cx="2055956" cy="1772376"/>
            </a:xfrm>
          </p:grpSpPr>
          <p:sp>
            <p:nvSpPr>
              <p:cNvPr id="23" name="Hexágono 22"/>
              <p:cNvSpPr/>
              <p:nvPr/>
            </p:nvSpPr>
            <p:spPr>
              <a:xfrm>
                <a:off x="2975313" y="499922"/>
                <a:ext cx="2055956" cy="1772376"/>
              </a:xfrm>
              <a:prstGeom prst="hexagon">
                <a:avLst/>
              </a:prstGeom>
              <a:solidFill>
                <a:srgbClr val="24265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solidFill>
                    <a:prstClr val="white"/>
                  </a:solidFill>
                </a:endParaRPr>
              </a:p>
            </p:txBody>
          </p:sp>
          <p:pic>
            <p:nvPicPr>
              <p:cNvPr id="34" name="Imagen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9701" y="692251"/>
                <a:ext cx="1007180" cy="1387718"/>
              </a:xfrm>
              <a:prstGeom prst="rect">
                <a:avLst/>
              </a:prstGeom>
              <a:ln>
                <a:noFill/>
              </a:ln>
            </p:spPr>
          </p:pic>
        </p:grpSp>
        <p:sp>
          <p:nvSpPr>
            <p:cNvPr id="38" name="Hexágono 37"/>
            <p:cNvSpPr/>
            <p:nvPr/>
          </p:nvSpPr>
          <p:spPr>
            <a:xfrm>
              <a:off x="1805998" y="223720"/>
              <a:ext cx="1541967" cy="1329282"/>
            </a:xfrm>
            <a:prstGeom prst="hexagon">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solidFill>
                  <a:prstClr val="white"/>
                </a:solidFill>
              </a:endParaRPr>
            </a:p>
          </p:txBody>
        </p:sp>
        <p:sp>
          <p:nvSpPr>
            <p:cNvPr id="50" name="Hexágono 49"/>
            <p:cNvSpPr/>
            <p:nvPr/>
          </p:nvSpPr>
          <p:spPr>
            <a:xfrm>
              <a:off x="283555" y="2231999"/>
              <a:ext cx="379924" cy="327521"/>
            </a:xfrm>
            <a:prstGeom prst="hexagon">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solidFill>
                  <a:prstClr val="white"/>
                </a:solidFill>
              </a:endParaRPr>
            </a:p>
          </p:txBody>
        </p:sp>
        <p:sp>
          <p:nvSpPr>
            <p:cNvPr id="54" name="Hexágono 53"/>
            <p:cNvSpPr/>
            <p:nvPr/>
          </p:nvSpPr>
          <p:spPr>
            <a:xfrm>
              <a:off x="1405895" y="442740"/>
              <a:ext cx="379924" cy="327521"/>
            </a:xfrm>
            <a:prstGeom prst="hexagon">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solidFill>
                  <a:prstClr val="white"/>
                </a:solidFill>
              </a:endParaRPr>
            </a:p>
          </p:txBody>
        </p:sp>
        <p:pic>
          <p:nvPicPr>
            <p:cNvPr id="176130" name="Picture 2" descr="http://www.iit.it/images/20-test-images/iit-advr-logo-v3.png"/>
            <p:cNvPicPr>
              <a:picLocks noChangeAspect="1" noChangeArrowheads="1"/>
            </p:cNvPicPr>
            <p:nvPr/>
          </p:nvPicPr>
          <p:blipFill rotWithShape="1">
            <a:blip r:embed="rId5">
              <a:extLst>
                <a:ext uri="{28A0092B-C50C-407E-A947-70E740481C1C}">
                  <a14:useLocalDpi xmlns:a14="http://schemas.microsoft.com/office/drawing/2010/main" val="0"/>
                </a:ext>
              </a:extLst>
            </a:blip>
            <a:srcRect r="73778"/>
            <a:stretch/>
          </p:blipFill>
          <p:spPr bwMode="auto">
            <a:xfrm>
              <a:off x="2176429" y="617584"/>
              <a:ext cx="854831" cy="602312"/>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ángulo 3"/>
          <p:cNvSpPr/>
          <p:nvPr/>
        </p:nvSpPr>
        <p:spPr>
          <a:xfrm>
            <a:off x="6022837" y="5387302"/>
            <a:ext cx="2295663" cy="584775"/>
          </a:xfrm>
          <a:prstGeom prst="rect">
            <a:avLst/>
          </a:prstGeom>
        </p:spPr>
        <p:txBody>
          <a:bodyPr wrap="square">
            <a:spAutoFit/>
          </a:bodyPr>
          <a:lstStyle/>
          <a:p>
            <a:pPr algn="just"/>
            <a:r>
              <a:rPr lang="pt-BR" sz="1600" dirty="0">
                <a:solidFill>
                  <a:schemeClr val="bg1"/>
                </a:solidFill>
                <a:effectLst>
                  <a:glow rad="101600">
                    <a:schemeClr val="tx1">
                      <a:lumMod val="95000"/>
                      <a:lumOff val="5000"/>
                      <a:alpha val="60000"/>
                    </a:schemeClr>
                  </a:glow>
                  <a:outerShdw blurRad="38100" dist="38100" dir="2700000" algn="tl">
                    <a:srgbClr val="000000">
                      <a:alpha val="43137"/>
                    </a:srgbClr>
                  </a:outerShdw>
                </a:effectLst>
                <a:latin typeface="Arial Black" pitchFamily="34" charset="0"/>
              </a:rPr>
              <a:t>Claudio </a:t>
            </a:r>
            <a:r>
              <a:rPr lang="pt-BR" sz="1600" dirty="0" err="1">
                <a:solidFill>
                  <a:schemeClr val="bg1"/>
                </a:solidFill>
                <a:effectLst>
                  <a:glow rad="101600">
                    <a:schemeClr val="tx1">
                      <a:lumMod val="95000"/>
                      <a:lumOff val="5000"/>
                      <a:alpha val="60000"/>
                    </a:schemeClr>
                  </a:glow>
                  <a:outerShdw blurRad="38100" dist="38100" dir="2700000" algn="tl">
                    <a:srgbClr val="000000">
                      <a:alpha val="43137"/>
                    </a:srgbClr>
                  </a:outerShdw>
                </a:effectLst>
                <a:latin typeface="Arial Black" pitchFamily="34" charset="0"/>
              </a:rPr>
              <a:t>Semini</a:t>
            </a:r>
            <a:endParaRPr lang="pt-BR" sz="1600" dirty="0">
              <a:solidFill>
                <a:schemeClr val="bg1"/>
              </a:solidFill>
              <a:effectLst>
                <a:glow rad="101600">
                  <a:schemeClr val="tx1">
                    <a:lumMod val="95000"/>
                    <a:lumOff val="5000"/>
                    <a:alpha val="60000"/>
                  </a:schemeClr>
                </a:glow>
                <a:outerShdw blurRad="38100" dist="38100" dir="2700000" algn="tl">
                  <a:srgbClr val="000000">
                    <a:alpha val="43137"/>
                  </a:srgbClr>
                </a:outerShdw>
              </a:effectLst>
              <a:latin typeface="Arial Black" pitchFamily="34" charset="0"/>
            </a:endParaRPr>
          </a:p>
          <a:p>
            <a:pPr algn="just"/>
            <a:r>
              <a:rPr lang="pt-BR" sz="1600" dirty="0" smtClean="0">
                <a:solidFill>
                  <a:schemeClr val="bg1"/>
                </a:solidFill>
                <a:effectLst>
                  <a:glow rad="101600">
                    <a:schemeClr val="tx1">
                      <a:lumMod val="95000"/>
                      <a:lumOff val="5000"/>
                      <a:alpha val="60000"/>
                    </a:schemeClr>
                  </a:glow>
                  <a:outerShdw blurRad="38100" dist="38100" dir="2700000" algn="tl">
                    <a:srgbClr val="000000">
                      <a:alpha val="43137"/>
                    </a:srgbClr>
                  </a:outerShdw>
                </a:effectLst>
                <a:latin typeface="Arial Black" pitchFamily="34" charset="0"/>
              </a:rPr>
              <a:t>Victor </a:t>
            </a:r>
            <a:r>
              <a:rPr lang="pt-BR" sz="1600" dirty="0" err="1" smtClean="0">
                <a:solidFill>
                  <a:schemeClr val="bg1"/>
                </a:solidFill>
                <a:effectLst>
                  <a:glow rad="101600">
                    <a:schemeClr val="tx1">
                      <a:lumMod val="95000"/>
                      <a:lumOff val="5000"/>
                      <a:alpha val="60000"/>
                    </a:schemeClr>
                  </a:glow>
                  <a:outerShdw blurRad="38100" dist="38100" dir="2700000" algn="tl">
                    <a:srgbClr val="000000">
                      <a:alpha val="43137"/>
                    </a:srgbClr>
                  </a:outerShdw>
                </a:effectLst>
                <a:latin typeface="Arial Black" pitchFamily="34" charset="0"/>
              </a:rPr>
              <a:t>Barasuol</a:t>
            </a:r>
            <a:endParaRPr lang="pt-BR" sz="1600" dirty="0">
              <a:solidFill>
                <a:schemeClr val="bg1"/>
              </a:solidFill>
              <a:effectLst>
                <a:glow rad="101600">
                  <a:schemeClr val="tx1">
                    <a:lumMod val="95000"/>
                    <a:lumOff val="5000"/>
                    <a:alpha val="60000"/>
                  </a:schemeClr>
                </a:glow>
                <a:outerShdw blurRad="38100" dist="38100" dir="2700000" algn="tl">
                  <a:srgbClr val="000000">
                    <a:alpha val="43137"/>
                  </a:srgbClr>
                </a:outerShdw>
              </a:effectLst>
              <a:latin typeface="Arial Black" pitchFamily="34" charset="0"/>
            </a:endParaRPr>
          </a:p>
        </p:txBody>
      </p:sp>
      <p:sp>
        <p:nvSpPr>
          <p:cNvPr id="20" name="Rectángulo 19"/>
          <p:cNvSpPr/>
          <p:nvPr/>
        </p:nvSpPr>
        <p:spPr>
          <a:xfrm>
            <a:off x="4435807" y="5387302"/>
            <a:ext cx="1799894" cy="338554"/>
          </a:xfrm>
          <a:prstGeom prst="rect">
            <a:avLst/>
          </a:prstGeom>
        </p:spPr>
        <p:txBody>
          <a:bodyPr wrap="square">
            <a:spAutoFit/>
          </a:bodyPr>
          <a:lstStyle/>
          <a:p>
            <a:pPr algn="just"/>
            <a:r>
              <a:rPr lang="pt-BR" sz="1600" dirty="0" err="1" smtClean="0">
                <a:solidFill>
                  <a:schemeClr val="accent4"/>
                </a:solidFill>
                <a:effectLst>
                  <a:glow rad="101600">
                    <a:schemeClr val="tx1">
                      <a:lumMod val="95000"/>
                      <a:lumOff val="5000"/>
                      <a:alpha val="60000"/>
                    </a:schemeClr>
                  </a:glow>
                  <a:outerShdw blurRad="38100" dist="38100" dir="2700000" algn="tl">
                    <a:srgbClr val="000000">
                      <a:alpha val="43137"/>
                    </a:srgbClr>
                  </a:outerShdw>
                </a:effectLst>
                <a:latin typeface="Arial Black" pitchFamily="34" charset="0"/>
              </a:rPr>
              <a:t>Supervisors</a:t>
            </a:r>
            <a:r>
              <a:rPr lang="pt-BR" sz="1600" dirty="0" smtClean="0">
                <a:solidFill>
                  <a:schemeClr val="accent4"/>
                </a:solidFill>
                <a:effectLst>
                  <a:glow rad="101600">
                    <a:schemeClr val="tx1">
                      <a:lumMod val="95000"/>
                      <a:lumOff val="5000"/>
                      <a:alpha val="60000"/>
                    </a:schemeClr>
                  </a:glow>
                  <a:outerShdw blurRad="38100" dist="38100" dir="2700000" algn="tl">
                    <a:srgbClr val="000000">
                      <a:alpha val="43137"/>
                    </a:srgbClr>
                  </a:outerShdw>
                </a:effectLst>
                <a:latin typeface="Arial Black" pitchFamily="34" charset="0"/>
              </a:rPr>
              <a:t>:</a:t>
            </a:r>
            <a:endParaRPr lang="pt-BR" sz="1600" dirty="0">
              <a:solidFill>
                <a:schemeClr val="accent4"/>
              </a:solidFill>
              <a:effectLst>
                <a:glow rad="101600">
                  <a:schemeClr val="tx1">
                    <a:lumMod val="95000"/>
                    <a:lumOff val="5000"/>
                    <a:alpha val="60000"/>
                  </a:schemeClr>
                </a:glow>
                <a:outerShdw blurRad="38100" dist="38100" dir="2700000" algn="tl">
                  <a:srgbClr val="000000">
                    <a:alpha val="43137"/>
                  </a:srgbClr>
                </a:outerShdw>
              </a:effectLst>
              <a:latin typeface="Arial Black" pitchFamily="34" charset="0"/>
            </a:endParaRPr>
          </a:p>
        </p:txBody>
      </p:sp>
      <p:sp>
        <p:nvSpPr>
          <p:cNvPr id="22" name="Rectángulo 21"/>
          <p:cNvSpPr/>
          <p:nvPr/>
        </p:nvSpPr>
        <p:spPr>
          <a:xfrm>
            <a:off x="4435807" y="4789298"/>
            <a:ext cx="1799894" cy="338554"/>
          </a:xfrm>
          <a:prstGeom prst="rect">
            <a:avLst/>
          </a:prstGeom>
        </p:spPr>
        <p:txBody>
          <a:bodyPr wrap="square">
            <a:spAutoFit/>
          </a:bodyPr>
          <a:lstStyle/>
          <a:p>
            <a:pPr algn="just"/>
            <a:r>
              <a:rPr lang="pt-BR" sz="1600" dirty="0" smtClean="0">
                <a:solidFill>
                  <a:schemeClr val="accent4"/>
                </a:solidFill>
                <a:effectLst>
                  <a:glow rad="101600">
                    <a:schemeClr val="tx1">
                      <a:lumMod val="95000"/>
                      <a:lumOff val="5000"/>
                      <a:alpha val="60000"/>
                    </a:schemeClr>
                  </a:glow>
                  <a:outerShdw blurRad="38100" dist="38100" dir="2700000" algn="tl">
                    <a:srgbClr val="000000">
                      <a:alpha val="43137"/>
                    </a:srgbClr>
                  </a:outerShdw>
                </a:effectLst>
                <a:latin typeface="Arial Black" pitchFamily="34" charset="0"/>
              </a:rPr>
              <a:t>PhD </a:t>
            </a:r>
            <a:r>
              <a:rPr lang="pt-BR" sz="1600" dirty="0" err="1" smtClean="0">
                <a:solidFill>
                  <a:schemeClr val="accent4"/>
                </a:solidFill>
                <a:effectLst>
                  <a:glow rad="101600">
                    <a:schemeClr val="tx1">
                      <a:lumMod val="95000"/>
                      <a:lumOff val="5000"/>
                      <a:alpha val="60000"/>
                    </a:schemeClr>
                  </a:glow>
                  <a:outerShdw blurRad="38100" dist="38100" dir="2700000" algn="tl">
                    <a:srgbClr val="000000">
                      <a:alpha val="43137"/>
                    </a:srgbClr>
                  </a:outerShdw>
                </a:effectLst>
                <a:latin typeface="Arial Black" pitchFamily="34" charset="0"/>
              </a:rPr>
              <a:t>Student</a:t>
            </a:r>
            <a:r>
              <a:rPr lang="pt-BR" sz="1600" dirty="0" smtClean="0">
                <a:solidFill>
                  <a:schemeClr val="accent4"/>
                </a:solidFill>
                <a:effectLst>
                  <a:glow rad="101600">
                    <a:schemeClr val="tx1">
                      <a:lumMod val="95000"/>
                      <a:lumOff val="5000"/>
                      <a:alpha val="60000"/>
                    </a:schemeClr>
                  </a:glow>
                  <a:outerShdw blurRad="38100" dist="38100" dir="2700000" algn="tl">
                    <a:srgbClr val="000000">
                      <a:alpha val="43137"/>
                    </a:srgbClr>
                  </a:outerShdw>
                </a:effectLst>
                <a:latin typeface="Arial Black" pitchFamily="34" charset="0"/>
              </a:rPr>
              <a:t>:</a:t>
            </a:r>
            <a:endParaRPr lang="pt-BR" sz="1600" dirty="0">
              <a:solidFill>
                <a:schemeClr val="accent4"/>
              </a:solidFill>
              <a:effectLst>
                <a:glow rad="101600">
                  <a:schemeClr val="tx1">
                    <a:lumMod val="95000"/>
                    <a:lumOff val="5000"/>
                    <a:alpha val="60000"/>
                  </a:schemeClr>
                </a:glow>
                <a:outerShdw blurRad="38100" dist="38100" dir="2700000" algn="tl">
                  <a:srgbClr val="000000">
                    <a:alpha val="43137"/>
                  </a:srgbClr>
                </a:outerShdw>
              </a:effectLst>
              <a:latin typeface="Arial Black" pitchFamily="34" charset="0"/>
            </a:endParaRPr>
          </a:p>
        </p:txBody>
      </p:sp>
    </p:spTree>
    <p:extLst>
      <p:ext uri="{BB962C8B-B14F-4D97-AF65-F5344CB8AC3E}">
        <p14:creationId xmlns:p14="http://schemas.microsoft.com/office/powerpoint/2010/main" val="819432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53 Rectángulo"/>
          <p:cNvSpPr/>
          <p:nvPr/>
        </p:nvSpPr>
        <p:spPr>
          <a:xfrm>
            <a:off x="741031" y="2025809"/>
            <a:ext cx="7962900" cy="1323439"/>
          </a:xfrm>
          <a:prstGeom prst="rect">
            <a:avLst/>
          </a:prstGeom>
        </p:spPr>
        <p:txBody>
          <a:bodyPr wrap="square">
            <a:spAutoFit/>
          </a:bodyPr>
          <a:lstStyle/>
          <a:p>
            <a:pPr algn="just"/>
            <a:r>
              <a:rPr lang="en-US" sz="2000" dirty="0" smtClean="0"/>
              <a:t>	The interaction contacts between a mobile robot and the environment are inherent to its application. The reaction forces with the ground should be properly controlled in order to reduce possible structure harms and for successful execution of required tasks.</a:t>
            </a:r>
          </a:p>
        </p:txBody>
      </p:sp>
      <p:sp>
        <p:nvSpPr>
          <p:cNvPr id="24" name="53 Rectángulo"/>
          <p:cNvSpPr/>
          <p:nvPr/>
        </p:nvSpPr>
        <p:spPr>
          <a:xfrm>
            <a:off x="741031" y="4303232"/>
            <a:ext cx="7962900" cy="707886"/>
          </a:xfrm>
          <a:prstGeom prst="rect">
            <a:avLst/>
          </a:prstGeom>
        </p:spPr>
        <p:txBody>
          <a:bodyPr wrap="square">
            <a:spAutoFit/>
          </a:bodyPr>
          <a:lstStyle/>
          <a:p>
            <a:pPr algn="just"/>
            <a:r>
              <a:rPr lang="en-US" sz="2000" b="1" dirty="0" smtClean="0">
                <a:solidFill>
                  <a:schemeClr val="accent1"/>
                </a:solidFill>
              </a:rPr>
              <a:t>	Incrementing </a:t>
            </a:r>
            <a:r>
              <a:rPr lang="en-US" sz="2000" b="1" dirty="0">
                <a:solidFill>
                  <a:schemeClr val="accent1"/>
                </a:solidFill>
              </a:rPr>
              <a:t>the system compliance </a:t>
            </a:r>
            <a:r>
              <a:rPr lang="en-US" sz="2000" dirty="0" smtClean="0"/>
              <a:t>helps to solve the </a:t>
            </a:r>
            <a:r>
              <a:rPr lang="en-US" sz="2000" dirty="0"/>
              <a:t>intrinsic problem of force </a:t>
            </a:r>
            <a:r>
              <a:rPr lang="en-US" sz="2000" dirty="0" smtClean="0"/>
              <a:t>interaction.</a:t>
            </a:r>
            <a:endParaRPr lang="pt-BR" sz="2000" dirty="0" smtClean="0"/>
          </a:p>
        </p:txBody>
      </p:sp>
    </p:spTree>
    <p:extLst>
      <p:ext uri="{BB962C8B-B14F-4D97-AF65-F5344CB8AC3E}">
        <p14:creationId xmlns:p14="http://schemas.microsoft.com/office/powerpoint/2010/main" val="12417819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925788" y="828676"/>
            <a:ext cx="7215400" cy="4821609"/>
          </a:xfrm>
          <a:prstGeom prst="rect">
            <a:avLst/>
          </a:prstGeom>
        </p:spPr>
      </p:pic>
      <p:sp>
        <p:nvSpPr>
          <p:cNvPr id="4" name="Rectángulo 3"/>
          <p:cNvSpPr/>
          <p:nvPr/>
        </p:nvSpPr>
        <p:spPr>
          <a:xfrm>
            <a:off x="418983" y="5607421"/>
            <a:ext cx="3871617" cy="584775"/>
          </a:xfrm>
          <a:prstGeom prst="rect">
            <a:avLst/>
          </a:prstGeom>
        </p:spPr>
        <p:txBody>
          <a:bodyPr wrap="square">
            <a:spAutoFit/>
          </a:bodyPr>
          <a:lstStyle/>
          <a:p>
            <a:r>
              <a:rPr lang="en-US" sz="1600" b="1" dirty="0" smtClean="0">
                <a:ea typeface="Times New Roman" panose="02020603050405020304" pitchFamily="18" charset="0"/>
                <a:cs typeface="Times New Roman" panose="02020603050405020304" pitchFamily="18" charset="0"/>
              </a:rPr>
              <a:t>Methods for constrained motion control </a:t>
            </a:r>
            <a:r>
              <a:rPr lang="en-US" sz="1600" dirty="0" smtClean="0">
                <a:ea typeface="Times New Roman" panose="02020603050405020304" pitchFamily="18" charset="0"/>
                <a:cs typeface="Times New Roman" panose="02020603050405020304" pitchFamily="18" charset="0"/>
              </a:rPr>
              <a:t>(</a:t>
            </a:r>
            <a:r>
              <a:rPr lang="en-US" sz="1600" dirty="0" err="1" smtClean="0">
                <a:ea typeface="Times New Roman" panose="02020603050405020304" pitchFamily="18" charset="0"/>
                <a:cs typeface="Times New Roman" panose="02020603050405020304" pitchFamily="18" charset="0"/>
              </a:rPr>
              <a:t>Vokubratovic</a:t>
            </a:r>
            <a:r>
              <a:rPr lang="en-US" sz="1600" dirty="0" smtClean="0">
                <a:ea typeface="Times New Roman" panose="02020603050405020304" pitchFamily="18" charset="0"/>
                <a:cs typeface="Times New Roman" panose="02020603050405020304" pitchFamily="18" charset="0"/>
              </a:rPr>
              <a:t>, 1994)</a:t>
            </a:r>
            <a:r>
              <a:rPr lang="en-US" sz="1600" b="1" dirty="0" smtClean="0">
                <a:ea typeface="Times New Roman" panose="02020603050405020304" pitchFamily="18" charset="0"/>
                <a:cs typeface="Times New Roman" panose="02020603050405020304" pitchFamily="18" charset="0"/>
              </a:rPr>
              <a:t>.</a:t>
            </a:r>
            <a:endParaRPr lang="en-US" sz="1600" b="1" dirty="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87937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ángulo 51"/>
          <p:cNvSpPr/>
          <p:nvPr/>
        </p:nvSpPr>
        <p:spPr>
          <a:xfrm>
            <a:off x="698501" y="1313431"/>
            <a:ext cx="2472180" cy="400110"/>
          </a:xfrm>
          <a:prstGeom prst="rect">
            <a:avLst/>
          </a:prstGeom>
        </p:spPr>
        <p:txBody>
          <a:bodyPr wrap="square">
            <a:spAutoFit/>
          </a:bodyPr>
          <a:lstStyle/>
          <a:p>
            <a:r>
              <a:rPr lang="en-US" sz="2000" dirty="0" smtClean="0"/>
              <a:t>The use of springs:</a:t>
            </a:r>
            <a:endParaRPr lang="en-US" sz="2000" dirty="0"/>
          </a:p>
        </p:txBody>
      </p:sp>
      <p:sp>
        <p:nvSpPr>
          <p:cNvPr id="53" name="Rectángulo 52"/>
          <p:cNvSpPr/>
          <p:nvPr/>
        </p:nvSpPr>
        <p:spPr>
          <a:xfrm>
            <a:off x="3559499" y="2226127"/>
            <a:ext cx="5032765" cy="707886"/>
          </a:xfrm>
          <a:prstGeom prst="rect">
            <a:avLst/>
          </a:prstGeom>
        </p:spPr>
        <p:txBody>
          <a:bodyPr wrap="square">
            <a:spAutoFit/>
          </a:bodyPr>
          <a:lstStyle/>
          <a:p>
            <a:r>
              <a:rPr lang="en-US" sz="2000" b="1" dirty="0" smtClean="0">
                <a:solidFill>
                  <a:srgbClr val="0070C0"/>
                </a:solidFill>
              </a:rPr>
              <a:t>Increment</a:t>
            </a:r>
            <a:r>
              <a:rPr lang="en-US" sz="2000" dirty="0" smtClean="0">
                <a:solidFill>
                  <a:srgbClr val="0070C0"/>
                </a:solidFill>
              </a:rPr>
              <a:t> </a:t>
            </a:r>
            <a:r>
              <a:rPr lang="en-US" sz="2000" dirty="0" smtClean="0"/>
              <a:t>passively the </a:t>
            </a:r>
            <a:r>
              <a:rPr lang="en-US" sz="2000" b="1" dirty="0" smtClean="0">
                <a:solidFill>
                  <a:srgbClr val="0070C0"/>
                </a:solidFill>
              </a:rPr>
              <a:t>compliance</a:t>
            </a:r>
            <a:r>
              <a:rPr lang="en-US" sz="2000" dirty="0" smtClean="0">
                <a:solidFill>
                  <a:srgbClr val="0070C0"/>
                </a:solidFill>
              </a:rPr>
              <a:t> </a:t>
            </a:r>
            <a:r>
              <a:rPr lang="en-US" sz="2000" dirty="0" smtClean="0"/>
              <a:t>of the system</a:t>
            </a:r>
            <a:endParaRPr lang="en-US" sz="2000" dirty="0"/>
          </a:p>
        </p:txBody>
      </p:sp>
      <p:sp>
        <p:nvSpPr>
          <p:cNvPr id="55" name="Rectángulo 54"/>
          <p:cNvSpPr/>
          <p:nvPr/>
        </p:nvSpPr>
        <p:spPr>
          <a:xfrm>
            <a:off x="3559499" y="3071087"/>
            <a:ext cx="5191712" cy="400110"/>
          </a:xfrm>
          <a:prstGeom prst="rect">
            <a:avLst/>
          </a:prstGeom>
        </p:spPr>
        <p:txBody>
          <a:bodyPr wrap="square">
            <a:spAutoFit/>
          </a:bodyPr>
          <a:lstStyle/>
          <a:p>
            <a:r>
              <a:rPr lang="en-US" sz="2000" b="1" dirty="0" smtClean="0">
                <a:solidFill>
                  <a:srgbClr val="0070C0"/>
                </a:solidFill>
              </a:rPr>
              <a:t>Increment</a:t>
            </a:r>
            <a:r>
              <a:rPr lang="en-US" sz="2000" dirty="0" smtClean="0">
                <a:solidFill>
                  <a:srgbClr val="0070C0"/>
                </a:solidFill>
              </a:rPr>
              <a:t> </a:t>
            </a:r>
            <a:r>
              <a:rPr lang="en-US" sz="2000" dirty="0" smtClean="0"/>
              <a:t>the </a:t>
            </a:r>
            <a:r>
              <a:rPr lang="en-US" sz="2000" b="1" dirty="0" smtClean="0">
                <a:solidFill>
                  <a:srgbClr val="0070C0"/>
                </a:solidFill>
              </a:rPr>
              <a:t>stability</a:t>
            </a:r>
            <a:r>
              <a:rPr lang="en-US" sz="2000" dirty="0" smtClean="0">
                <a:solidFill>
                  <a:srgbClr val="0070C0"/>
                </a:solidFill>
              </a:rPr>
              <a:t> </a:t>
            </a:r>
            <a:r>
              <a:rPr lang="en-US" sz="2000" dirty="0" smtClean="0"/>
              <a:t>during the force control</a:t>
            </a:r>
            <a:endParaRPr lang="en-US" sz="2000" dirty="0"/>
          </a:p>
        </p:txBody>
      </p:sp>
      <p:sp>
        <p:nvSpPr>
          <p:cNvPr id="21" name="Rectángulo 20"/>
          <p:cNvSpPr/>
          <p:nvPr/>
        </p:nvSpPr>
        <p:spPr>
          <a:xfrm>
            <a:off x="3559499" y="3651914"/>
            <a:ext cx="5191712" cy="707886"/>
          </a:xfrm>
          <a:prstGeom prst="rect">
            <a:avLst/>
          </a:prstGeom>
        </p:spPr>
        <p:txBody>
          <a:bodyPr wrap="square">
            <a:spAutoFit/>
          </a:bodyPr>
          <a:lstStyle/>
          <a:p>
            <a:r>
              <a:rPr lang="en-US" sz="2000" b="1" dirty="0" smtClean="0">
                <a:solidFill>
                  <a:srgbClr val="0070C0"/>
                </a:solidFill>
              </a:rPr>
              <a:t>Produce a decoupling effect</a:t>
            </a:r>
            <a:r>
              <a:rPr lang="en-US" sz="2000" dirty="0" smtClean="0">
                <a:solidFill>
                  <a:srgbClr val="0070C0"/>
                </a:solidFill>
              </a:rPr>
              <a:t> </a:t>
            </a:r>
            <a:r>
              <a:rPr lang="en-US" sz="2000" dirty="0" smtClean="0"/>
              <a:t>between the feet movement and the ground acting as a </a:t>
            </a:r>
            <a:r>
              <a:rPr lang="en-US" sz="2000" b="1" dirty="0" smtClean="0">
                <a:solidFill>
                  <a:srgbClr val="0070C0"/>
                </a:solidFill>
              </a:rPr>
              <a:t>filter</a:t>
            </a:r>
            <a:r>
              <a:rPr lang="en-US" sz="2000" dirty="0" smtClean="0"/>
              <a:t>.</a:t>
            </a:r>
            <a:endParaRPr lang="en-US" sz="2000" dirty="0"/>
          </a:p>
        </p:txBody>
      </p:sp>
      <p:sp>
        <p:nvSpPr>
          <p:cNvPr id="2" name="Elipse 1"/>
          <p:cNvSpPr/>
          <p:nvPr/>
        </p:nvSpPr>
        <p:spPr>
          <a:xfrm>
            <a:off x="3152733" y="2357440"/>
            <a:ext cx="171160" cy="171160"/>
          </a:xfrm>
          <a:prstGeom prst="ellipse">
            <a:avLst/>
          </a:prstGeom>
          <a:solidFill>
            <a:srgbClr val="24265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ipse 22"/>
          <p:cNvSpPr/>
          <p:nvPr/>
        </p:nvSpPr>
        <p:spPr>
          <a:xfrm>
            <a:off x="3152733" y="3197807"/>
            <a:ext cx="171160" cy="171160"/>
          </a:xfrm>
          <a:prstGeom prst="ellipse">
            <a:avLst/>
          </a:prstGeom>
          <a:solidFill>
            <a:srgbClr val="24265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Elipse 23"/>
          <p:cNvSpPr/>
          <p:nvPr/>
        </p:nvSpPr>
        <p:spPr>
          <a:xfrm>
            <a:off x="3152733" y="3804971"/>
            <a:ext cx="171160" cy="171160"/>
          </a:xfrm>
          <a:prstGeom prst="ellipse">
            <a:avLst/>
          </a:prstGeom>
          <a:solidFill>
            <a:srgbClr val="24265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ángulo 24"/>
          <p:cNvSpPr/>
          <p:nvPr/>
        </p:nvSpPr>
        <p:spPr>
          <a:xfrm>
            <a:off x="3559499" y="1468837"/>
            <a:ext cx="5032765" cy="400110"/>
          </a:xfrm>
          <a:prstGeom prst="rect">
            <a:avLst/>
          </a:prstGeom>
        </p:spPr>
        <p:txBody>
          <a:bodyPr wrap="square">
            <a:spAutoFit/>
          </a:bodyPr>
          <a:lstStyle/>
          <a:p>
            <a:r>
              <a:rPr lang="en-US" sz="2000" b="1" dirty="0" smtClean="0">
                <a:solidFill>
                  <a:srgbClr val="0070C0"/>
                </a:solidFill>
              </a:rPr>
              <a:t>Store energy</a:t>
            </a:r>
            <a:endParaRPr lang="en-US" sz="2000" dirty="0">
              <a:solidFill>
                <a:srgbClr val="0070C0"/>
              </a:solidFill>
            </a:endParaRPr>
          </a:p>
        </p:txBody>
      </p:sp>
      <p:sp>
        <p:nvSpPr>
          <p:cNvPr id="26" name="Elipse 25"/>
          <p:cNvSpPr/>
          <p:nvPr/>
        </p:nvSpPr>
        <p:spPr>
          <a:xfrm>
            <a:off x="3152733" y="1600150"/>
            <a:ext cx="171160" cy="171160"/>
          </a:xfrm>
          <a:prstGeom prst="ellipse">
            <a:avLst/>
          </a:prstGeom>
          <a:solidFill>
            <a:srgbClr val="24265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ángulo 26"/>
          <p:cNvSpPr/>
          <p:nvPr/>
        </p:nvSpPr>
        <p:spPr>
          <a:xfrm>
            <a:off x="3559499" y="4656656"/>
            <a:ext cx="5191712" cy="707886"/>
          </a:xfrm>
          <a:prstGeom prst="rect">
            <a:avLst/>
          </a:prstGeom>
        </p:spPr>
        <p:txBody>
          <a:bodyPr wrap="square">
            <a:spAutoFit/>
          </a:bodyPr>
          <a:lstStyle/>
          <a:p>
            <a:r>
              <a:rPr lang="en-US" sz="2000" b="1" dirty="0" smtClean="0">
                <a:solidFill>
                  <a:srgbClr val="0070C0"/>
                </a:solidFill>
              </a:rPr>
              <a:t>Reduce</a:t>
            </a:r>
            <a:r>
              <a:rPr lang="en-US" sz="2000" b="1" dirty="0" smtClean="0">
                <a:solidFill>
                  <a:srgbClr val="00B050"/>
                </a:solidFill>
              </a:rPr>
              <a:t> </a:t>
            </a:r>
            <a:r>
              <a:rPr lang="en-US" sz="2000" dirty="0" smtClean="0"/>
              <a:t>the effect of the </a:t>
            </a:r>
            <a:r>
              <a:rPr lang="en-US" sz="2000" b="1" dirty="0" smtClean="0">
                <a:solidFill>
                  <a:srgbClr val="0070C0"/>
                </a:solidFill>
              </a:rPr>
              <a:t>impact forces</a:t>
            </a:r>
            <a:r>
              <a:rPr lang="en-US" sz="2000" dirty="0" smtClean="0">
                <a:solidFill>
                  <a:srgbClr val="0070C0"/>
                </a:solidFill>
              </a:rPr>
              <a:t> </a:t>
            </a:r>
            <a:r>
              <a:rPr lang="en-US" sz="2000" dirty="0" smtClean="0"/>
              <a:t>during the robot movement.</a:t>
            </a:r>
            <a:endParaRPr lang="en-US" sz="2000" dirty="0"/>
          </a:p>
        </p:txBody>
      </p:sp>
      <p:sp>
        <p:nvSpPr>
          <p:cNvPr id="28" name="Elipse 27"/>
          <p:cNvSpPr/>
          <p:nvPr/>
        </p:nvSpPr>
        <p:spPr>
          <a:xfrm>
            <a:off x="3152733" y="4809713"/>
            <a:ext cx="171160" cy="171160"/>
          </a:xfrm>
          <a:prstGeom prst="ellipse">
            <a:avLst/>
          </a:prstGeom>
          <a:solidFill>
            <a:srgbClr val="24265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6959516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31"/>
          <p:cNvSpPr/>
          <p:nvPr/>
        </p:nvSpPr>
        <p:spPr>
          <a:xfrm>
            <a:off x="743791" y="1545365"/>
            <a:ext cx="7693440" cy="1015663"/>
          </a:xfrm>
          <a:prstGeom prst="rect">
            <a:avLst/>
          </a:prstGeom>
        </p:spPr>
        <p:txBody>
          <a:bodyPr wrap="square">
            <a:spAutoFit/>
          </a:bodyPr>
          <a:lstStyle/>
          <a:p>
            <a:pPr algn="just"/>
            <a:r>
              <a:rPr lang="es-BO" sz="2000" dirty="0" smtClean="0"/>
              <a:t>	S</a:t>
            </a:r>
            <a:r>
              <a:rPr lang="x-none" sz="2000" dirty="0" smtClean="0"/>
              <a:t>how</a:t>
            </a:r>
            <a:r>
              <a:rPr lang="es-BO" sz="2000" dirty="0" smtClean="0"/>
              <a:t>s</a:t>
            </a:r>
            <a:r>
              <a:rPr lang="x-none" sz="2000" dirty="0" smtClean="0"/>
              <a:t> </a:t>
            </a:r>
            <a:r>
              <a:rPr lang="x-none" sz="2000" dirty="0"/>
              <a:t>the possibility to obtain hydraulically the same </a:t>
            </a:r>
            <a:r>
              <a:rPr lang="es-BO" sz="2000" dirty="0" err="1" smtClean="0"/>
              <a:t>compliant</a:t>
            </a:r>
            <a:r>
              <a:rPr lang="es-BO" sz="2000" dirty="0" smtClean="0"/>
              <a:t> </a:t>
            </a:r>
            <a:r>
              <a:rPr lang="x-none" sz="2000" dirty="0" smtClean="0"/>
              <a:t>behavior</a:t>
            </a:r>
            <a:r>
              <a:rPr lang="es-BO" sz="2000" dirty="0" smtClean="0"/>
              <a:t> of a </a:t>
            </a:r>
            <a:r>
              <a:rPr lang="es-BO" sz="2000" dirty="0" err="1" smtClean="0"/>
              <a:t>system</a:t>
            </a:r>
            <a:r>
              <a:rPr lang="es-BO" sz="2000" dirty="0" smtClean="0"/>
              <a:t> </a:t>
            </a:r>
            <a:r>
              <a:rPr lang="es-BO" sz="2000" dirty="0" err="1" smtClean="0"/>
              <a:t>that</a:t>
            </a:r>
            <a:r>
              <a:rPr lang="es-BO" sz="2000" dirty="0" smtClean="0"/>
              <a:t> uses a </a:t>
            </a:r>
            <a:r>
              <a:rPr lang="es-BO" sz="2000" dirty="0" err="1" smtClean="0"/>
              <a:t>spring</a:t>
            </a:r>
            <a:r>
              <a:rPr lang="x-none" sz="2000" dirty="0" smtClean="0"/>
              <a:t>,</a:t>
            </a:r>
            <a:r>
              <a:rPr lang="es-BO" sz="2000" dirty="0" smtClean="0"/>
              <a:t> </a:t>
            </a:r>
            <a:r>
              <a:rPr lang="es-BO" sz="2000" dirty="0" err="1" smtClean="0"/>
              <a:t>but</a:t>
            </a:r>
            <a:r>
              <a:rPr lang="es-BO" sz="2000" dirty="0" smtClean="0"/>
              <a:t> </a:t>
            </a:r>
            <a:r>
              <a:rPr lang="es-BO" sz="2000" b="1" dirty="0" err="1" smtClean="0"/>
              <a:t>using</a:t>
            </a:r>
            <a:r>
              <a:rPr lang="es-BO" sz="2000" dirty="0" smtClean="0"/>
              <a:t> </a:t>
            </a:r>
            <a:r>
              <a:rPr lang="x-none" sz="2000" b="1" dirty="0" smtClean="0">
                <a:solidFill>
                  <a:schemeClr val="accent1"/>
                </a:solidFill>
              </a:rPr>
              <a:t>H</a:t>
            </a:r>
            <a:r>
              <a:rPr lang="es-BO" sz="2000" b="1" dirty="0" err="1" smtClean="0">
                <a:solidFill>
                  <a:schemeClr val="accent1"/>
                </a:solidFill>
              </a:rPr>
              <a:t>igh</a:t>
            </a:r>
            <a:r>
              <a:rPr lang="es-BO" sz="2000" b="1" dirty="0" smtClean="0">
                <a:solidFill>
                  <a:schemeClr val="accent1"/>
                </a:solidFill>
              </a:rPr>
              <a:t> </a:t>
            </a:r>
            <a:r>
              <a:rPr lang="x-none" sz="2000" b="1" dirty="0" smtClean="0">
                <a:solidFill>
                  <a:schemeClr val="accent1"/>
                </a:solidFill>
              </a:rPr>
              <a:t>V</a:t>
            </a:r>
            <a:r>
              <a:rPr lang="es-BO" sz="2000" b="1" dirty="0" err="1" smtClean="0">
                <a:solidFill>
                  <a:schemeClr val="accent1"/>
                </a:solidFill>
              </a:rPr>
              <a:t>olumetric</a:t>
            </a:r>
            <a:r>
              <a:rPr lang="es-BO" sz="2000" b="1" dirty="0" smtClean="0">
                <a:solidFill>
                  <a:schemeClr val="accent1"/>
                </a:solidFill>
              </a:rPr>
              <a:t> </a:t>
            </a:r>
            <a:r>
              <a:rPr lang="x-none" sz="2000" b="1" dirty="0" smtClean="0">
                <a:solidFill>
                  <a:schemeClr val="accent1"/>
                </a:solidFill>
              </a:rPr>
              <a:t>E</a:t>
            </a:r>
            <a:r>
              <a:rPr lang="es-BO" sz="2000" b="1" dirty="0" err="1" smtClean="0">
                <a:solidFill>
                  <a:schemeClr val="accent1"/>
                </a:solidFill>
              </a:rPr>
              <a:t>xpansion</a:t>
            </a:r>
            <a:r>
              <a:rPr lang="es-BO" sz="2000" b="1" dirty="0" smtClean="0">
                <a:solidFill>
                  <a:schemeClr val="accent1"/>
                </a:solidFill>
              </a:rPr>
              <a:t> (</a:t>
            </a:r>
            <a:r>
              <a:rPr lang="es-BO" sz="2000" b="1" dirty="0" err="1" smtClean="0">
                <a:solidFill>
                  <a:schemeClr val="accent1"/>
                </a:solidFill>
              </a:rPr>
              <a:t>HVE</a:t>
            </a:r>
            <a:r>
              <a:rPr lang="es-BO" sz="2000" b="1" dirty="0" smtClean="0">
                <a:solidFill>
                  <a:schemeClr val="accent1"/>
                </a:solidFill>
              </a:rPr>
              <a:t>)</a:t>
            </a:r>
            <a:r>
              <a:rPr lang="x-none" sz="2000" b="1" dirty="0" smtClean="0">
                <a:solidFill>
                  <a:schemeClr val="accent1"/>
                </a:solidFill>
              </a:rPr>
              <a:t> </a:t>
            </a:r>
            <a:r>
              <a:rPr lang="es-BO" sz="2000" b="1" dirty="0" smtClean="0">
                <a:solidFill>
                  <a:schemeClr val="accent1"/>
                </a:solidFill>
              </a:rPr>
              <a:t>H</a:t>
            </a:r>
            <a:r>
              <a:rPr lang="x-none" sz="2000" b="1" dirty="0" smtClean="0">
                <a:solidFill>
                  <a:schemeClr val="accent1"/>
                </a:solidFill>
              </a:rPr>
              <a:t>oses</a:t>
            </a:r>
            <a:r>
              <a:rPr lang="es-BO" sz="2000" b="1" dirty="0" smtClean="0">
                <a:solidFill>
                  <a:schemeClr val="accent1"/>
                </a:solidFill>
              </a:rPr>
              <a:t> </a:t>
            </a:r>
            <a:r>
              <a:rPr lang="es-BO" sz="2000" dirty="0" err="1" smtClean="0"/>
              <a:t>or</a:t>
            </a:r>
            <a:r>
              <a:rPr lang="es-BO" sz="2000" b="1" dirty="0" smtClean="0"/>
              <a:t> </a:t>
            </a:r>
            <a:r>
              <a:rPr lang="es-BO" sz="2000" b="1" dirty="0" err="1" smtClean="0">
                <a:solidFill>
                  <a:schemeClr val="accent1"/>
                </a:solidFill>
              </a:rPr>
              <a:t>Accumulators</a:t>
            </a:r>
            <a:r>
              <a:rPr lang="x-none" sz="2000" dirty="0" smtClean="0"/>
              <a:t>.</a:t>
            </a:r>
            <a:endParaRPr lang="en-US" sz="2000" dirty="0"/>
          </a:p>
        </p:txBody>
      </p:sp>
      <p:graphicFrame>
        <p:nvGraphicFramePr>
          <p:cNvPr id="4" name="Objeto 3"/>
          <p:cNvGraphicFramePr>
            <a:graphicFrameLocks noChangeAspect="1"/>
          </p:cNvGraphicFramePr>
          <p:nvPr>
            <p:extLst>
              <p:ext uri="{D42A27DB-BD31-4B8C-83A1-F6EECF244321}">
                <p14:modId xmlns:p14="http://schemas.microsoft.com/office/powerpoint/2010/main" val="3073217976"/>
              </p:ext>
            </p:extLst>
          </p:nvPr>
        </p:nvGraphicFramePr>
        <p:xfrm>
          <a:off x="1560225" y="3180897"/>
          <a:ext cx="6060572" cy="2862653"/>
        </p:xfrm>
        <a:graphic>
          <a:graphicData uri="http://schemas.openxmlformats.org/presentationml/2006/ole">
            <mc:AlternateContent xmlns:mc="http://schemas.openxmlformats.org/markup-compatibility/2006">
              <mc:Choice xmlns:v="urn:schemas-microsoft-com:vml" Requires="v">
                <p:oleObj spid="_x0000_s167997" name="Visio" r:id="rId4" imgW="4476743" imgH="2114586" progId="Visio.Drawing.15">
                  <p:embed/>
                </p:oleObj>
              </mc:Choice>
              <mc:Fallback>
                <p:oleObj name="Visio" r:id="rId4" imgW="4476743" imgH="2114586" progId="Visio.Drawing.15">
                  <p:embed/>
                  <p:pic>
                    <p:nvPicPr>
                      <p:cNvPr id="0" name="Object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0225" y="3180897"/>
                        <a:ext cx="6060572" cy="2862653"/>
                      </a:xfrm>
                      <a:prstGeom prst="rect">
                        <a:avLst/>
                      </a:prstGeom>
                      <a:noFill/>
                    </p:spPr>
                  </p:pic>
                </p:oleObj>
              </mc:Fallback>
            </mc:AlternateContent>
          </a:graphicData>
        </a:graphic>
      </p:graphicFrame>
      <p:sp>
        <p:nvSpPr>
          <p:cNvPr id="6" name="Rectángulo 5"/>
          <p:cNvSpPr/>
          <p:nvPr/>
        </p:nvSpPr>
        <p:spPr>
          <a:xfrm>
            <a:off x="278163" y="36561"/>
            <a:ext cx="3005576" cy="523220"/>
          </a:xfrm>
          <a:prstGeom prst="rect">
            <a:avLst/>
          </a:prstGeom>
        </p:spPr>
        <p:txBody>
          <a:bodyPr wrap="square">
            <a:spAutoFit/>
          </a:bodyPr>
          <a:lstStyle/>
          <a:p>
            <a:r>
              <a:rPr lang="en-US" sz="2800" b="1" dirty="0" smtClean="0">
                <a:solidFill>
                  <a:srgbClr val="FFC000"/>
                </a:solidFill>
              </a:rPr>
              <a:t>Main objectives</a:t>
            </a:r>
            <a:endParaRPr lang="en-US" sz="2800" b="1" dirty="0">
              <a:solidFill>
                <a:srgbClr val="FFC000"/>
              </a:solidFill>
            </a:endParaRPr>
          </a:p>
        </p:txBody>
      </p:sp>
      <p:sp>
        <p:nvSpPr>
          <p:cNvPr id="7" name="Rectángulo 6"/>
          <p:cNvSpPr/>
          <p:nvPr/>
        </p:nvSpPr>
        <p:spPr>
          <a:xfrm>
            <a:off x="743791" y="1083700"/>
            <a:ext cx="3685338" cy="461665"/>
          </a:xfrm>
          <a:prstGeom prst="rect">
            <a:avLst/>
          </a:prstGeom>
        </p:spPr>
        <p:txBody>
          <a:bodyPr wrap="square">
            <a:spAutoFit/>
          </a:bodyPr>
          <a:lstStyle/>
          <a:p>
            <a:pPr algn="just"/>
            <a:r>
              <a:rPr lang="en-US" sz="2400" b="1" dirty="0" smtClean="0">
                <a:solidFill>
                  <a:srgbClr val="FF0000"/>
                </a:solidFill>
              </a:rPr>
              <a:t>First:</a:t>
            </a:r>
            <a:endParaRPr lang="en-US" sz="2400" b="1" dirty="0">
              <a:solidFill>
                <a:srgbClr val="FF0000"/>
              </a:solidFill>
            </a:endParaRPr>
          </a:p>
        </p:txBody>
      </p:sp>
    </p:spTree>
    <p:extLst>
      <p:ext uri="{BB962C8B-B14F-4D97-AF65-F5344CB8AC3E}">
        <p14:creationId xmlns:p14="http://schemas.microsoft.com/office/powerpoint/2010/main" val="37176374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72337" y="778109"/>
            <a:ext cx="7846657" cy="1323439"/>
          </a:xfrm>
          <a:prstGeom prst="rect">
            <a:avLst/>
          </a:prstGeom>
        </p:spPr>
        <p:txBody>
          <a:bodyPr wrap="square">
            <a:spAutoFit/>
          </a:bodyPr>
          <a:lstStyle/>
          <a:p>
            <a:pPr algn="just"/>
            <a:r>
              <a:rPr lang="en-US" sz="2000" dirty="0" smtClean="0"/>
              <a:t>	The </a:t>
            </a:r>
            <a:r>
              <a:rPr lang="en-US" sz="2000" dirty="0"/>
              <a:t>selection of the hydraulic components is based on the principle that the </a:t>
            </a:r>
            <a:r>
              <a:rPr lang="en-US" sz="2000" b="1" dirty="0"/>
              <a:t>fluid in the cylinder chambers </a:t>
            </a:r>
            <a:r>
              <a:rPr lang="en-US" sz="2000" dirty="0"/>
              <a:t>presents a </a:t>
            </a:r>
            <a:r>
              <a:rPr lang="en-US" sz="2000" b="1" dirty="0">
                <a:solidFill>
                  <a:schemeClr val="accent1"/>
                </a:solidFill>
              </a:rPr>
              <a:t>spring effect </a:t>
            </a:r>
            <a:r>
              <a:rPr lang="en-US" sz="2000" dirty="0"/>
              <a:t>that can be </a:t>
            </a:r>
            <a:r>
              <a:rPr lang="en-US" sz="2000" b="1" dirty="0"/>
              <a:t>modulated by adding hydraulic capacitive components</a:t>
            </a:r>
            <a:r>
              <a:rPr lang="en-US" sz="2000" dirty="0"/>
              <a:t>, such as </a:t>
            </a:r>
            <a:r>
              <a:rPr lang="en-US" sz="2000" b="1" dirty="0">
                <a:solidFill>
                  <a:schemeClr val="accent1"/>
                </a:solidFill>
              </a:rPr>
              <a:t>high volumetric expansion hoses</a:t>
            </a:r>
            <a:r>
              <a:rPr lang="en-US" sz="2000" dirty="0"/>
              <a:t> (</a:t>
            </a:r>
            <a:r>
              <a:rPr lang="en-US" sz="2000" dirty="0" err="1"/>
              <a:t>HVE</a:t>
            </a:r>
            <a:r>
              <a:rPr lang="en-US" sz="2000" dirty="0"/>
              <a:t> hoses) or </a:t>
            </a:r>
            <a:r>
              <a:rPr lang="en-US" sz="2000" b="1" dirty="0">
                <a:solidFill>
                  <a:schemeClr val="accent1"/>
                </a:solidFill>
              </a:rPr>
              <a:t>accumulators</a:t>
            </a:r>
            <a:r>
              <a:rPr lang="en-US" sz="2000" dirty="0"/>
              <a:t>.</a:t>
            </a:r>
            <a:endParaRPr lang="pt-BR" sz="2000" dirty="0"/>
          </a:p>
        </p:txBody>
      </p:sp>
      <p:sp>
        <p:nvSpPr>
          <p:cNvPr id="3" name="Rectángulo 2"/>
          <p:cNvSpPr/>
          <p:nvPr/>
        </p:nvSpPr>
        <p:spPr>
          <a:xfrm>
            <a:off x="572337" y="3082093"/>
            <a:ext cx="4871528" cy="2862322"/>
          </a:xfrm>
          <a:prstGeom prst="rect">
            <a:avLst/>
          </a:prstGeom>
        </p:spPr>
        <p:txBody>
          <a:bodyPr wrap="square">
            <a:spAutoFit/>
          </a:bodyPr>
          <a:lstStyle/>
          <a:p>
            <a:pPr marL="257175" indent="-257175" algn="just">
              <a:buFont typeface="Arial" panose="020B0604020202020204" pitchFamily="34" charset="0"/>
              <a:buChar char="•"/>
            </a:pPr>
            <a:r>
              <a:rPr lang="en-US" sz="2000" b="1" dirty="0" smtClean="0"/>
              <a:t>System with a complex hardware</a:t>
            </a:r>
            <a:r>
              <a:rPr lang="en-US" sz="2000" dirty="0" smtClean="0"/>
              <a:t>;</a:t>
            </a:r>
          </a:p>
          <a:p>
            <a:pPr marL="257175" indent="-257175" algn="just">
              <a:buFont typeface="Arial" panose="020B0604020202020204" pitchFamily="34" charset="0"/>
              <a:buChar char="•"/>
            </a:pPr>
            <a:endParaRPr lang="en-US" sz="2000" b="1" dirty="0" smtClean="0"/>
          </a:p>
          <a:p>
            <a:pPr marL="257175" indent="-257175" algn="just">
              <a:buFont typeface="Arial" panose="020B0604020202020204" pitchFamily="34" charset="0"/>
              <a:buChar char="•"/>
            </a:pPr>
            <a:r>
              <a:rPr lang="en-US" sz="2000" dirty="0" smtClean="0"/>
              <a:t>new kind of hydraulic component with </a:t>
            </a:r>
            <a:r>
              <a:rPr lang="en-US" sz="2000" b="1" dirty="0" smtClean="0"/>
              <a:t>variable capacitance</a:t>
            </a:r>
            <a:r>
              <a:rPr lang="en-US" sz="2000" dirty="0" smtClean="0"/>
              <a:t>;</a:t>
            </a:r>
          </a:p>
          <a:p>
            <a:pPr marL="257175" indent="-257175" algn="just">
              <a:buFont typeface="Arial" panose="020B0604020202020204" pitchFamily="34" charset="0"/>
              <a:buChar char="•"/>
            </a:pPr>
            <a:endParaRPr lang="en-US" sz="2000" dirty="0" smtClean="0"/>
          </a:p>
          <a:p>
            <a:pPr marL="257175" indent="-257175" algn="just">
              <a:buFont typeface="Arial" panose="020B0604020202020204" pitchFamily="34" charset="0"/>
              <a:buChar char="•"/>
            </a:pPr>
            <a:r>
              <a:rPr lang="en-US" sz="2000" dirty="0" smtClean="0"/>
              <a:t>a </a:t>
            </a:r>
            <a:r>
              <a:rPr lang="en-US" sz="2000" b="1" dirty="0" smtClean="0"/>
              <a:t>variable </a:t>
            </a:r>
            <a:r>
              <a:rPr lang="en-US" sz="2000" b="1" dirty="0"/>
              <a:t>d</a:t>
            </a:r>
            <a:r>
              <a:rPr lang="en-US" sz="2000" b="1" dirty="0" smtClean="0"/>
              <a:t>amping component</a:t>
            </a:r>
            <a:r>
              <a:rPr lang="en-US" sz="2000" dirty="0" smtClean="0"/>
              <a:t> </a:t>
            </a:r>
            <a:r>
              <a:rPr lang="en-US" sz="2000" dirty="0"/>
              <a:t>c</a:t>
            </a:r>
            <a:r>
              <a:rPr lang="en-US" sz="2000" dirty="0" smtClean="0"/>
              <a:t>ould be added, too.</a:t>
            </a:r>
          </a:p>
          <a:p>
            <a:pPr marL="257175" indent="-257175" algn="just">
              <a:buFont typeface="Arial" panose="020B0604020202020204" pitchFamily="34" charset="0"/>
              <a:buChar char="•"/>
            </a:pPr>
            <a:endParaRPr lang="en-US" sz="2000" dirty="0"/>
          </a:p>
          <a:p>
            <a:pPr marL="257175" indent="-257175" algn="just">
              <a:buFont typeface="Arial" panose="020B0604020202020204" pitchFamily="34" charset="0"/>
              <a:buChar char="•"/>
            </a:pPr>
            <a:r>
              <a:rPr lang="en-US" sz="2000" b="1" dirty="0"/>
              <a:t>Compact</a:t>
            </a:r>
            <a:r>
              <a:rPr lang="en-US" sz="2000" dirty="0"/>
              <a:t> and </a:t>
            </a:r>
            <a:r>
              <a:rPr lang="en-US" sz="2000" b="1" dirty="0"/>
              <a:t>hydraulically pure system</a:t>
            </a:r>
            <a:r>
              <a:rPr lang="en-US" sz="2000" dirty="0"/>
              <a:t>; </a:t>
            </a:r>
          </a:p>
        </p:txBody>
      </p:sp>
      <p:pic>
        <p:nvPicPr>
          <p:cNvPr id="4" name="Imagen 3"/>
          <p:cNvPicPr>
            <a:picLocks noChangeAspect="1"/>
          </p:cNvPicPr>
          <p:nvPr/>
        </p:nvPicPr>
        <p:blipFill>
          <a:blip r:embed="rId2"/>
          <a:stretch>
            <a:fillRect/>
          </a:stretch>
        </p:blipFill>
        <p:spPr>
          <a:xfrm>
            <a:off x="5542803" y="2386012"/>
            <a:ext cx="3176236" cy="3658416"/>
          </a:xfrm>
          <a:prstGeom prst="rect">
            <a:avLst/>
          </a:prstGeom>
        </p:spPr>
      </p:pic>
      <p:sp>
        <p:nvSpPr>
          <p:cNvPr id="5" name="Rectángulo 4"/>
          <p:cNvSpPr/>
          <p:nvPr/>
        </p:nvSpPr>
        <p:spPr>
          <a:xfrm>
            <a:off x="572337" y="2509883"/>
            <a:ext cx="3685338" cy="461665"/>
          </a:xfrm>
          <a:prstGeom prst="rect">
            <a:avLst/>
          </a:prstGeom>
        </p:spPr>
        <p:txBody>
          <a:bodyPr wrap="square">
            <a:spAutoFit/>
          </a:bodyPr>
          <a:lstStyle/>
          <a:p>
            <a:pPr algn="just"/>
            <a:r>
              <a:rPr lang="en-US" sz="2400" b="1" dirty="0" smtClean="0">
                <a:solidFill>
                  <a:srgbClr val="FF0000"/>
                </a:solidFill>
              </a:rPr>
              <a:t>Second:</a:t>
            </a:r>
            <a:endParaRPr lang="en-US" sz="2400" b="1" dirty="0">
              <a:solidFill>
                <a:srgbClr val="FF0000"/>
              </a:solidFill>
            </a:endParaRPr>
          </a:p>
        </p:txBody>
      </p:sp>
      <p:sp>
        <p:nvSpPr>
          <p:cNvPr id="6" name="Rectángulo 5"/>
          <p:cNvSpPr/>
          <p:nvPr/>
        </p:nvSpPr>
        <p:spPr>
          <a:xfrm>
            <a:off x="278163" y="36561"/>
            <a:ext cx="3005576" cy="523220"/>
          </a:xfrm>
          <a:prstGeom prst="rect">
            <a:avLst/>
          </a:prstGeom>
        </p:spPr>
        <p:txBody>
          <a:bodyPr wrap="square">
            <a:spAutoFit/>
          </a:bodyPr>
          <a:lstStyle/>
          <a:p>
            <a:r>
              <a:rPr lang="en-US" sz="2800" b="1" dirty="0" smtClean="0">
                <a:solidFill>
                  <a:srgbClr val="FFC000"/>
                </a:solidFill>
              </a:rPr>
              <a:t>Main objectives</a:t>
            </a:r>
            <a:endParaRPr lang="en-US" sz="2800" b="1" dirty="0">
              <a:solidFill>
                <a:srgbClr val="FFC000"/>
              </a:solidFill>
            </a:endParaRPr>
          </a:p>
        </p:txBody>
      </p:sp>
    </p:spTree>
    <p:extLst>
      <p:ext uri="{BB962C8B-B14F-4D97-AF65-F5344CB8AC3E}">
        <p14:creationId xmlns:p14="http://schemas.microsoft.com/office/powerpoint/2010/main" val="19685281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40 Rectángulo redondeado"/>
          <p:cNvSpPr/>
          <p:nvPr/>
        </p:nvSpPr>
        <p:spPr>
          <a:xfrm>
            <a:off x="1416709" y="2199301"/>
            <a:ext cx="1567791" cy="701877"/>
          </a:xfrm>
          <a:prstGeom prst="roundRect">
            <a:avLst>
              <a:gd name="adj" fmla="val 10000"/>
            </a:avLst>
          </a:prstGeom>
          <a:solidFill>
            <a:schemeClr val="accent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s-ES" b="1" dirty="0" err="1" smtClean="0"/>
              <a:t>Hydraulic</a:t>
            </a:r>
            <a:r>
              <a:rPr lang="es-ES" b="1" dirty="0" smtClean="0"/>
              <a:t> </a:t>
            </a:r>
            <a:r>
              <a:rPr lang="es-ES" b="1" dirty="0" err="1" smtClean="0"/>
              <a:t>System</a:t>
            </a:r>
            <a:endParaRPr lang="pt-BR" b="1" dirty="0"/>
          </a:p>
        </p:txBody>
      </p:sp>
      <p:sp>
        <p:nvSpPr>
          <p:cNvPr id="46" name="45 Rectángulo redondeado"/>
          <p:cNvSpPr/>
          <p:nvPr/>
        </p:nvSpPr>
        <p:spPr>
          <a:xfrm>
            <a:off x="5999583" y="2659399"/>
            <a:ext cx="1788233" cy="701877"/>
          </a:xfrm>
          <a:prstGeom prst="roundRect">
            <a:avLst>
              <a:gd name="adj" fmla="val 10000"/>
            </a:avLst>
          </a:prstGeom>
          <a:solidFill>
            <a:schemeClr val="accent5">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pt-BR" b="1" dirty="0" err="1" smtClean="0">
                <a:effectLst>
                  <a:outerShdw blurRad="38100" dist="38100" dir="2700000" algn="tl">
                    <a:srgbClr val="000000">
                      <a:alpha val="43137"/>
                    </a:srgbClr>
                  </a:outerShdw>
                </a:effectLst>
              </a:rPr>
              <a:t>Continuity</a:t>
            </a:r>
            <a:r>
              <a:rPr lang="pt-BR" b="1" dirty="0" smtClean="0">
                <a:effectLst>
                  <a:outerShdw blurRad="38100" dist="38100" dir="2700000" algn="tl">
                    <a:srgbClr val="000000">
                      <a:alpha val="43137"/>
                    </a:srgbClr>
                  </a:outerShdw>
                </a:effectLst>
              </a:rPr>
              <a:t> </a:t>
            </a:r>
            <a:r>
              <a:rPr lang="pt-BR" b="1" dirty="0" err="1" smtClean="0">
                <a:effectLst>
                  <a:outerShdw blurRad="38100" dist="38100" dir="2700000" algn="tl">
                    <a:srgbClr val="000000">
                      <a:alpha val="43137"/>
                    </a:srgbClr>
                  </a:outerShdw>
                </a:effectLst>
              </a:rPr>
              <a:t>equation</a:t>
            </a:r>
            <a:endParaRPr lang="pt-BR" b="1" dirty="0">
              <a:effectLst>
                <a:outerShdw blurRad="38100" dist="38100" dir="2700000" algn="tl">
                  <a:srgbClr val="000000">
                    <a:alpha val="43137"/>
                  </a:srgbClr>
                </a:outerShdw>
              </a:effectLst>
            </a:endParaRPr>
          </a:p>
        </p:txBody>
      </p:sp>
      <p:sp>
        <p:nvSpPr>
          <p:cNvPr id="48" name="47 Rectángulo redondeado"/>
          <p:cNvSpPr/>
          <p:nvPr/>
        </p:nvSpPr>
        <p:spPr>
          <a:xfrm>
            <a:off x="5999583" y="3594675"/>
            <a:ext cx="1788233" cy="701877"/>
          </a:xfrm>
          <a:prstGeom prst="roundRect">
            <a:avLst>
              <a:gd name="adj" fmla="val 10000"/>
            </a:avLst>
          </a:prstGeom>
          <a:solidFill>
            <a:schemeClr val="accent5">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pt-BR" b="1" dirty="0" smtClean="0">
                <a:effectLst>
                  <a:outerShdw blurRad="38100" dist="38100" dir="2700000" algn="tl">
                    <a:srgbClr val="000000">
                      <a:alpha val="43137"/>
                    </a:srgbClr>
                  </a:outerShdw>
                </a:effectLst>
              </a:rPr>
              <a:t>Rod </a:t>
            </a:r>
            <a:r>
              <a:rPr lang="pt-BR" b="1" dirty="0" err="1" smtClean="0">
                <a:effectLst>
                  <a:outerShdw blurRad="38100" dist="38100" dir="2700000" algn="tl">
                    <a:srgbClr val="000000">
                      <a:alpha val="43137"/>
                    </a:srgbClr>
                  </a:outerShdw>
                </a:effectLst>
              </a:rPr>
              <a:t>movement</a:t>
            </a:r>
            <a:r>
              <a:rPr lang="pt-BR" b="1" dirty="0" smtClean="0">
                <a:effectLst>
                  <a:outerShdw blurRad="38100" dist="38100" dir="2700000" algn="tl">
                    <a:srgbClr val="000000">
                      <a:alpha val="43137"/>
                    </a:srgbClr>
                  </a:outerShdw>
                </a:effectLst>
              </a:rPr>
              <a:t> </a:t>
            </a:r>
            <a:r>
              <a:rPr lang="pt-BR" b="1" dirty="0" err="1" smtClean="0">
                <a:effectLst>
                  <a:outerShdw blurRad="38100" dist="38100" dir="2700000" algn="tl">
                    <a:srgbClr val="000000">
                      <a:alpha val="43137"/>
                    </a:srgbClr>
                  </a:outerShdw>
                </a:effectLst>
              </a:rPr>
              <a:t>equation</a:t>
            </a:r>
            <a:endParaRPr lang="pt-BR" b="1" dirty="0">
              <a:effectLst>
                <a:outerShdw blurRad="38100" dist="38100" dir="2700000" algn="tl">
                  <a:srgbClr val="000000">
                    <a:alpha val="43137"/>
                  </a:srgbClr>
                </a:outerShdw>
              </a:effectLst>
            </a:endParaRPr>
          </a:p>
        </p:txBody>
      </p:sp>
      <p:cxnSp>
        <p:nvCxnSpPr>
          <p:cNvPr id="56" name="55 Conector recto de flecha"/>
          <p:cNvCxnSpPr>
            <a:stCxn id="41" idx="3"/>
            <a:endCxn id="43" idx="1"/>
          </p:cNvCxnSpPr>
          <p:nvPr/>
        </p:nvCxnSpPr>
        <p:spPr>
          <a:xfrm>
            <a:off x="2984500" y="2550240"/>
            <a:ext cx="359011" cy="901988"/>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57 Conector recto de flecha"/>
          <p:cNvCxnSpPr>
            <a:stCxn id="41" idx="3"/>
            <a:endCxn id="37" idx="1"/>
          </p:cNvCxnSpPr>
          <p:nvPr/>
        </p:nvCxnSpPr>
        <p:spPr>
          <a:xfrm flipV="1">
            <a:off x="2984500" y="1589778"/>
            <a:ext cx="359011" cy="960462"/>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68 Conector recto de flecha"/>
          <p:cNvCxnSpPr>
            <a:stCxn id="37" idx="3"/>
          </p:cNvCxnSpPr>
          <p:nvPr/>
        </p:nvCxnSpPr>
        <p:spPr>
          <a:xfrm flipV="1">
            <a:off x="5431511" y="1139784"/>
            <a:ext cx="568072" cy="449994"/>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71 Conector recto de flecha"/>
          <p:cNvCxnSpPr>
            <a:stCxn id="37" idx="3"/>
          </p:cNvCxnSpPr>
          <p:nvPr/>
        </p:nvCxnSpPr>
        <p:spPr>
          <a:xfrm>
            <a:off x="5431511" y="1589778"/>
            <a:ext cx="568072" cy="485283"/>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72 Conector recto de flecha"/>
          <p:cNvCxnSpPr>
            <a:stCxn id="43" idx="3"/>
            <a:endCxn id="46" idx="1"/>
          </p:cNvCxnSpPr>
          <p:nvPr/>
        </p:nvCxnSpPr>
        <p:spPr>
          <a:xfrm flipV="1">
            <a:off x="5431511" y="3010338"/>
            <a:ext cx="568072" cy="44189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73 Conector recto de flecha"/>
          <p:cNvCxnSpPr>
            <a:stCxn id="43" idx="3"/>
            <a:endCxn id="48" idx="1"/>
          </p:cNvCxnSpPr>
          <p:nvPr/>
        </p:nvCxnSpPr>
        <p:spPr>
          <a:xfrm>
            <a:off x="5431511" y="3452228"/>
            <a:ext cx="568072" cy="493386"/>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31 Rectángulo redondeado"/>
          <p:cNvSpPr/>
          <p:nvPr/>
        </p:nvSpPr>
        <p:spPr>
          <a:xfrm>
            <a:off x="3844212" y="4966275"/>
            <a:ext cx="1788233" cy="701877"/>
          </a:xfrm>
          <a:prstGeom prst="roundRect">
            <a:avLst>
              <a:gd name="adj" fmla="val 10000"/>
            </a:avLst>
          </a:prstGeom>
          <a:solidFill>
            <a:schemeClr val="accent5">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pt-BR" b="1" dirty="0" err="1" smtClean="0">
                <a:effectLst>
                  <a:outerShdw blurRad="38100" dist="38100" dir="2700000" algn="tl">
                    <a:srgbClr val="000000">
                      <a:alpha val="43137"/>
                    </a:srgbClr>
                  </a:outerShdw>
                </a:effectLst>
              </a:rPr>
              <a:t>Movement</a:t>
            </a:r>
            <a:r>
              <a:rPr lang="pt-BR" b="1" dirty="0" smtClean="0">
                <a:effectLst>
                  <a:outerShdw blurRad="38100" dist="38100" dir="2700000" algn="tl">
                    <a:srgbClr val="000000">
                      <a:alpha val="43137"/>
                    </a:srgbClr>
                  </a:outerShdw>
                </a:effectLst>
              </a:rPr>
              <a:t> </a:t>
            </a:r>
            <a:r>
              <a:rPr lang="pt-BR" b="1" dirty="0" err="1" smtClean="0">
                <a:effectLst>
                  <a:outerShdw blurRad="38100" dist="38100" dir="2700000" algn="tl">
                    <a:srgbClr val="000000">
                      <a:alpha val="43137"/>
                    </a:srgbClr>
                  </a:outerShdw>
                </a:effectLst>
              </a:rPr>
              <a:t>equation</a:t>
            </a:r>
            <a:endParaRPr lang="pt-BR" b="1" dirty="0">
              <a:effectLst>
                <a:outerShdw blurRad="38100" dist="38100" dir="2700000" algn="tl">
                  <a:srgbClr val="000000">
                    <a:alpha val="43137"/>
                  </a:srgbClr>
                </a:outerShdw>
              </a:effectLst>
            </a:endParaRPr>
          </a:p>
        </p:txBody>
      </p:sp>
      <p:cxnSp>
        <p:nvCxnSpPr>
          <p:cNvPr id="33" name="32 Conector recto de flecha"/>
          <p:cNvCxnSpPr>
            <a:stCxn id="137" idx="3"/>
            <a:endCxn id="32" idx="1"/>
          </p:cNvCxnSpPr>
          <p:nvPr/>
        </p:nvCxnSpPr>
        <p:spPr>
          <a:xfrm>
            <a:off x="3057103" y="5316120"/>
            <a:ext cx="787109" cy="1094"/>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2" name="111 Grupo"/>
          <p:cNvGrpSpPr/>
          <p:nvPr/>
        </p:nvGrpSpPr>
        <p:grpSpPr>
          <a:xfrm>
            <a:off x="3343511" y="2788486"/>
            <a:ext cx="2453636" cy="1327483"/>
            <a:chOff x="2247899" y="3028617"/>
            <a:chExt cx="2453636" cy="1327483"/>
          </a:xfrm>
        </p:grpSpPr>
        <p:sp>
          <p:nvSpPr>
            <p:cNvPr id="43" name="42 Rectángulo redondeado"/>
            <p:cNvSpPr/>
            <p:nvPr/>
          </p:nvSpPr>
          <p:spPr>
            <a:xfrm>
              <a:off x="2247899" y="3028617"/>
              <a:ext cx="2088000" cy="1327483"/>
            </a:xfrm>
            <a:prstGeom prst="roundRect">
              <a:avLst>
                <a:gd name="adj" fmla="val 10000"/>
              </a:avLst>
            </a:prstGeom>
            <a:solidFill>
              <a:schemeClr val="accent5">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t"/>
            <a:lstStyle/>
            <a:p>
              <a:pPr algn="ctr"/>
              <a:r>
                <a:rPr lang="es-ES" b="1" dirty="0" err="1" smtClean="0">
                  <a:effectLst>
                    <a:outerShdw blurRad="38100" dist="38100" dir="2700000" algn="tl">
                      <a:srgbClr val="000000">
                        <a:alpha val="43137"/>
                      </a:srgbClr>
                    </a:outerShdw>
                  </a:effectLst>
                </a:rPr>
                <a:t>Cylinder</a:t>
              </a:r>
              <a:endParaRPr lang="pt-BR" b="1" dirty="0">
                <a:effectLst>
                  <a:outerShdw blurRad="38100" dist="38100" dir="2700000" algn="tl">
                    <a:srgbClr val="000000">
                      <a:alpha val="43137"/>
                    </a:srgbClr>
                  </a:outerShdw>
                </a:effectLst>
              </a:endParaRPr>
            </a:p>
          </p:txBody>
        </p:sp>
        <p:grpSp>
          <p:nvGrpSpPr>
            <p:cNvPr id="94" name="93 Grupo"/>
            <p:cNvGrpSpPr/>
            <p:nvPr/>
          </p:nvGrpSpPr>
          <p:grpSpPr>
            <a:xfrm>
              <a:off x="2368550" y="3380248"/>
              <a:ext cx="2332985" cy="861552"/>
              <a:chOff x="-882650" y="-277352"/>
              <a:chExt cx="2229815" cy="823452"/>
            </a:xfrm>
          </p:grpSpPr>
          <p:sp>
            <p:nvSpPr>
              <p:cNvPr id="92" name="91 Rectángulo redondeado"/>
              <p:cNvSpPr/>
              <p:nvPr/>
            </p:nvSpPr>
            <p:spPr>
              <a:xfrm>
                <a:off x="-882650" y="-241300"/>
                <a:ext cx="1765300" cy="7874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9" name="Picture 3" descr="C:\Users\Victor Hugo  Ledezma\Desktop\job\Dropbox\Dissertaçao\Presentaçao\PPoint\imagenes\cilindro hid.wmf"/>
              <p:cNvPicPr>
                <a:picLocks noChangeAspect="1" noChangeArrowheads="1"/>
              </p:cNvPicPr>
              <p:nvPr/>
            </p:nvPicPr>
            <p:blipFill>
              <a:blip r:embed="rId3" cstate="print"/>
              <a:srcRect/>
              <a:stretch>
                <a:fillRect/>
              </a:stretch>
            </p:blipFill>
            <p:spPr bwMode="auto">
              <a:xfrm>
                <a:off x="-838200" y="-277352"/>
                <a:ext cx="2185365" cy="681703"/>
              </a:xfrm>
              <a:prstGeom prst="rect">
                <a:avLst/>
              </a:prstGeom>
              <a:noFill/>
            </p:spPr>
          </p:pic>
        </p:grpSp>
      </p:grpSp>
      <p:grpSp>
        <p:nvGrpSpPr>
          <p:cNvPr id="111" name="110 Grupo"/>
          <p:cNvGrpSpPr/>
          <p:nvPr/>
        </p:nvGrpSpPr>
        <p:grpSpPr>
          <a:xfrm>
            <a:off x="3343511" y="896361"/>
            <a:ext cx="2088000" cy="1386834"/>
            <a:chOff x="2247899" y="1136492"/>
            <a:chExt cx="2088000" cy="1386834"/>
          </a:xfrm>
        </p:grpSpPr>
        <p:sp>
          <p:nvSpPr>
            <p:cNvPr id="37" name="36 Rectángulo redondeado"/>
            <p:cNvSpPr/>
            <p:nvPr/>
          </p:nvSpPr>
          <p:spPr>
            <a:xfrm>
              <a:off x="2247899" y="1136492"/>
              <a:ext cx="2088000" cy="1386834"/>
            </a:xfrm>
            <a:prstGeom prst="roundRect">
              <a:avLst>
                <a:gd name="adj" fmla="val 10000"/>
              </a:avLst>
            </a:prstGeom>
            <a:solidFill>
              <a:schemeClr val="accent6">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t"/>
            <a:lstStyle/>
            <a:p>
              <a:pPr algn="ctr"/>
              <a:r>
                <a:rPr lang="es-ES" b="1" dirty="0" smtClean="0">
                  <a:effectLst>
                    <a:outerShdw blurRad="38100" dist="38100" dir="2700000" algn="tl">
                      <a:srgbClr val="000000">
                        <a:alpha val="43137"/>
                      </a:srgbClr>
                    </a:outerShdw>
                  </a:effectLst>
                </a:rPr>
                <a:t>Servovalve</a:t>
              </a:r>
              <a:endParaRPr lang="pt-BR" b="1" dirty="0">
                <a:effectLst>
                  <a:outerShdw blurRad="38100" dist="38100" dir="2700000" algn="tl">
                    <a:srgbClr val="000000">
                      <a:alpha val="43137"/>
                    </a:srgbClr>
                  </a:outerShdw>
                </a:effectLst>
              </a:endParaRPr>
            </a:p>
          </p:txBody>
        </p:sp>
        <p:grpSp>
          <p:nvGrpSpPr>
            <p:cNvPr id="95" name="94 Grupo"/>
            <p:cNvGrpSpPr/>
            <p:nvPr/>
          </p:nvGrpSpPr>
          <p:grpSpPr>
            <a:xfrm>
              <a:off x="2368550" y="1574800"/>
              <a:ext cx="1846978" cy="823832"/>
              <a:chOff x="2038350" y="-165100"/>
              <a:chExt cx="1765300" cy="787400"/>
            </a:xfrm>
          </p:grpSpPr>
          <p:sp>
            <p:nvSpPr>
              <p:cNvPr id="93" name="92 Rectángulo redondeado"/>
              <p:cNvSpPr/>
              <p:nvPr/>
            </p:nvSpPr>
            <p:spPr>
              <a:xfrm>
                <a:off x="2038350" y="-165100"/>
                <a:ext cx="1765300" cy="7874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8" name="Imagem 111" descr="carretel.PNG"/>
              <p:cNvPicPr/>
              <p:nvPr/>
            </p:nvPicPr>
            <p:blipFill>
              <a:blip r:embed="rId4" cstate="print"/>
              <a:stretch>
                <a:fillRect/>
              </a:stretch>
            </p:blipFill>
            <p:spPr>
              <a:xfrm>
                <a:off x="2197099" y="-63500"/>
                <a:ext cx="1562101" cy="620540"/>
              </a:xfrm>
              <a:prstGeom prst="rect">
                <a:avLst/>
              </a:prstGeom>
            </p:spPr>
          </p:pic>
        </p:grpSp>
      </p:grpSp>
      <p:grpSp>
        <p:nvGrpSpPr>
          <p:cNvPr id="110" name="109 Grupo"/>
          <p:cNvGrpSpPr/>
          <p:nvPr/>
        </p:nvGrpSpPr>
        <p:grpSpPr>
          <a:xfrm>
            <a:off x="1489312" y="4662070"/>
            <a:ext cx="1567791" cy="1308100"/>
            <a:chOff x="393700" y="4902201"/>
            <a:chExt cx="1567791" cy="1308100"/>
          </a:xfrm>
        </p:grpSpPr>
        <p:sp>
          <p:nvSpPr>
            <p:cNvPr id="137" name="136 Rectángulo redondeado"/>
            <p:cNvSpPr/>
            <p:nvPr/>
          </p:nvSpPr>
          <p:spPr>
            <a:xfrm>
              <a:off x="393700" y="4902201"/>
              <a:ext cx="1567791" cy="1308100"/>
            </a:xfrm>
            <a:prstGeom prst="roundRect">
              <a:avLst>
                <a:gd name="adj" fmla="val 10000"/>
              </a:avLst>
            </a:pr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t"/>
            <a:lstStyle/>
            <a:p>
              <a:pPr algn="ctr"/>
              <a:r>
                <a:rPr lang="es-ES" b="1" dirty="0" err="1" smtClean="0">
                  <a:effectLst>
                    <a:outerShdw blurRad="38100" dist="38100" dir="2700000" algn="tl">
                      <a:srgbClr val="000000">
                        <a:alpha val="43137"/>
                      </a:srgbClr>
                    </a:outerShdw>
                  </a:effectLst>
                </a:rPr>
                <a:t>Environment</a:t>
              </a:r>
              <a:endParaRPr lang="pt-BR" b="1" dirty="0">
                <a:effectLst>
                  <a:outerShdw blurRad="38100" dist="38100" dir="2700000" algn="tl">
                    <a:srgbClr val="000000">
                      <a:alpha val="43137"/>
                    </a:srgbClr>
                  </a:outerShdw>
                </a:effectLst>
              </a:endParaRPr>
            </a:p>
          </p:txBody>
        </p:sp>
        <p:grpSp>
          <p:nvGrpSpPr>
            <p:cNvPr id="109" name="108 Grupo"/>
            <p:cNvGrpSpPr/>
            <p:nvPr/>
          </p:nvGrpSpPr>
          <p:grpSpPr>
            <a:xfrm>
              <a:off x="482600" y="5310268"/>
              <a:ext cx="1346200" cy="823832"/>
              <a:chOff x="0" y="4065668"/>
              <a:chExt cx="1346200" cy="823832"/>
            </a:xfrm>
          </p:grpSpPr>
          <p:sp>
            <p:nvSpPr>
              <p:cNvPr id="103" name="102 Rectángulo redondeado"/>
              <p:cNvSpPr/>
              <p:nvPr/>
            </p:nvSpPr>
            <p:spPr>
              <a:xfrm>
                <a:off x="0" y="4065668"/>
                <a:ext cx="1346200" cy="82383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5" name="104 Imagen"/>
              <p:cNvPicPr/>
              <p:nvPr/>
            </p:nvPicPr>
            <p:blipFill>
              <a:blip r:embed="rId5" cstate="print"/>
              <a:stretch>
                <a:fillRect/>
              </a:stretch>
            </p:blipFill>
            <p:spPr bwMode="auto">
              <a:xfrm>
                <a:off x="165100" y="4096479"/>
                <a:ext cx="1033760" cy="780322"/>
              </a:xfrm>
              <a:prstGeom prst="rect">
                <a:avLst/>
              </a:prstGeom>
              <a:noFill/>
              <a:ln w="9525">
                <a:noFill/>
                <a:miter lim="800000"/>
                <a:headEnd/>
                <a:tailEnd/>
              </a:ln>
            </p:spPr>
          </p:pic>
        </p:grpSp>
      </p:grpSp>
      <p:sp>
        <p:nvSpPr>
          <p:cNvPr id="57" name="43 Rectángulo redondeado"/>
          <p:cNvSpPr/>
          <p:nvPr/>
        </p:nvSpPr>
        <p:spPr>
          <a:xfrm>
            <a:off x="5999583" y="1685562"/>
            <a:ext cx="1788233" cy="701877"/>
          </a:xfrm>
          <a:prstGeom prst="roundRect">
            <a:avLst>
              <a:gd name="adj" fmla="val 10000"/>
            </a:avLst>
          </a:prstGeom>
          <a:solidFill>
            <a:schemeClr val="accent6">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pt-BR" b="1" dirty="0" err="1" smtClean="0">
                <a:effectLst>
                  <a:outerShdw blurRad="38100" dist="38100" dir="2700000" algn="tl">
                    <a:srgbClr val="000000">
                      <a:alpha val="43137"/>
                    </a:srgbClr>
                  </a:outerShdw>
                </a:effectLst>
              </a:rPr>
              <a:t>Flow</a:t>
            </a:r>
            <a:r>
              <a:rPr lang="pt-BR" b="1" dirty="0" smtClean="0">
                <a:effectLst>
                  <a:outerShdw blurRad="38100" dist="38100" dir="2700000" algn="tl">
                    <a:srgbClr val="000000">
                      <a:alpha val="43137"/>
                    </a:srgbClr>
                  </a:outerShdw>
                </a:effectLst>
              </a:rPr>
              <a:t>-rate dynamics</a:t>
            </a:r>
            <a:endParaRPr lang="pt-BR" b="1" dirty="0">
              <a:effectLst>
                <a:outerShdw blurRad="38100" dist="38100" dir="2700000" algn="tl">
                  <a:srgbClr val="000000">
                    <a:alpha val="43137"/>
                  </a:srgbClr>
                </a:outerShdw>
              </a:effectLst>
            </a:endParaRPr>
          </a:p>
        </p:txBody>
      </p:sp>
      <p:sp>
        <p:nvSpPr>
          <p:cNvPr id="59" name="44 Rectángulo redondeado"/>
          <p:cNvSpPr/>
          <p:nvPr/>
        </p:nvSpPr>
        <p:spPr>
          <a:xfrm>
            <a:off x="6009114" y="824203"/>
            <a:ext cx="1788233" cy="701877"/>
          </a:xfrm>
          <a:prstGeom prst="roundRect">
            <a:avLst>
              <a:gd name="adj" fmla="val 10000"/>
            </a:avLst>
          </a:prstGeom>
          <a:solidFill>
            <a:schemeClr val="accent6">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pt-BR" sz="1600" b="1" dirty="0" err="1" smtClean="0">
                <a:effectLst>
                  <a:outerShdw blurRad="38100" dist="38100" dir="2700000" algn="tl">
                    <a:srgbClr val="000000">
                      <a:alpha val="43137"/>
                    </a:srgbClr>
                  </a:outerShdw>
                </a:effectLst>
              </a:rPr>
              <a:t>Spool</a:t>
            </a:r>
            <a:r>
              <a:rPr lang="pt-BR" sz="1600" b="1" dirty="0">
                <a:effectLst>
                  <a:outerShdw blurRad="38100" dist="38100" dir="2700000" algn="tl">
                    <a:srgbClr val="000000">
                      <a:alpha val="43137"/>
                    </a:srgbClr>
                  </a:outerShdw>
                </a:effectLst>
              </a:rPr>
              <a:t> </a:t>
            </a:r>
            <a:r>
              <a:rPr lang="pt-BR" sz="1600" b="1" dirty="0" err="1" smtClean="0">
                <a:effectLst>
                  <a:outerShdw blurRad="38100" dist="38100" dir="2700000" algn="tl">
                    <a:srgbClr val="000000">
                      <a:alpha val="43137"/>
                    </a:srgbClr>
                  </a:outerShdw>
                </a:effectLst>
              </a:rPr>
              <a:t>movement</a:t>
            </a:r>
            <a:r>
              <a:rPr lang="pt-BR" sz="1600" b="1" dirty="0" smtClean="0">
                <a:effectLst>
                  <a:outerShdw blurRad="38100" dist="38100" dir="2700000" algn="tl">
                    <a:srgbClr val="000000">
                      <a:alpha val="43137"/>
                    </a:srgbClr>
                  </a:outerShdw>
                </a:effectLst>
              </a:rPr>
              <a:t> </a:t>
            </a:r>
            <a:r>
              <a:rPr lang="pt-BR" sz="1600" b="1" dirty="0" err="1" smtClean="0">
                <a:effectLst>
                  <a:outerShdw blurRad="38100" dist="38100" dir="2700000" algn="tl">
                    <a:srgbClr val="000000">
                      <a:alpha val="43137"/>
                    </a:srgbClr>
                  </a:outerShdw>
                </a:effectLst>
              </a:rPr>
              <a:t>equation</a:t>
            </a:r>
            <a:endParaRPr lang="pt-BR" sz="1600" b="1" dirty="0">
              <a:effectLst>
                <a:outerShdw blurRad="38100" dist="38100" dir="2700000" algn="tl">
                  <a:srgbClr val="000000">
                    <a:alpha val="43137"/>
                  </a:srgbClr>
                </a:outerShdw>
              </a:effectLst>
            </a:endParaRPr>
          </a:p>
        </p:txBody>
      </p:sp>
      <p:sp>
        <p:nvSpPr>
          <p:cNvPr id="30" name="Rectángulo 29"/>
          <p:cNvSpPr/>
          <p:nvPr/>
        </p:nvSpPr>
        <p:spPr>
          <a:xfrm>
            <a:off x="278163" y="36561"/>
            <a:ext cx="3005576" cy="523220"/>
          </a:xfrm>
          <a:prstGeom prst="rect">
            <a:avLst/>
          </a:prstGeom>
        </p:spPr>
        <p:txBody>
          <a:bodyPr wrap="square">
            <a:spAutoFit/>
          </a:bodyPr>
          <a:lstStyle/>
          <a:p>
            <a:r>
              <a:rPr lang="en-US" sz="2800" b="1" dirty="0" smtClean="0">
                <a:solidFill>
                  <a:srgbClr val="FFC000"/>
                </a:solidFill>
              </a:rPr>
              <a:t>Main objectives</a:t>
            </a:r>
            <a:endParaRPr lang="en-US" sz="2800" b="1" dirty="0">
              <a:solidFill>
                <a:srgbClr val="FFC000"/>
              </a:solidFill>
            </a:endParaRPr>
          </a:p>
        </p:txBody>
      </p:sp>
    </p:spTree>
    <p:custDataLst>
      <p:tags r:id="rId1"/>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8162" y="36561"/>
            <a:ext cx="7908575" cy="523220"/>
          </a:xfrm>
          <a:prstGeom prst="rect">
            <a:avLst/>
          </a:prstGeom>
        </p:spPr>
        <p:txBody>
          <a:bodyPr wrap="square">
            <a:spAutoFit/>
          </a:bodyPr>
          <a:lstStyle/>
          <a:p>
            <a:r>
              <a:rPr lang="en-US" sz="2800" b="1" dirty="0" smtClean="0">
                <a:solidFill>
                  <a:srgbClr val="FFC000"/>
                </a:solidFill>
              </a:rPr>
              <a:t>C++ programming and Matlab simulations</a:t>
            </a:r>
            <a:endParaRPr lang="en-US" sz="2800" b="1" dirty="0">
              <a:solidFill>
                <a:srgbClr val="FFC000"/>
              </a:solidFill>
            </a:endParaRPr>
          </a:p>
        </p:txBody>
      </p:sp>
      <p:sp>
        <p:nvSpPr>
          <p:cNvPr id="3" name="Rectángulo 2"/>
          <p:cNvSpPr/>
          <p:nvPr/>
        </p:nvSpPr>
        <p:spPr>
          <a:xfrm>
            <a:off x="1285875" y="957592"/>
            <a:ext cx="2438574" cy="1569660"/>
          </a:xfrm>
          <a:prstGeom prst="rect">
            <a:avLst/>
          </a:prstGeom>
        </p:spPr>
        <p:txBody>
          <a:bodyPr wrap="square">
            <a:spAutoFit/>
          </a:bodyPr>
          <a:lstStyle/>
          <a:p>
            <a:pPr algn="just"/>
            <a:r>
              <a:rPr lang="en-US" sz="2400" b="1" dirty="0" smtClean="0"/>
              <a:t>Modeling the dynamics of the hydraulic system in C++</a:t>
            </a:r>
            <a:endParaRPr lang="en-US" sz="2400" b="1" dirty="0"/>
          </a:p>
        </p:txBody>
      </p:sp>
      <p:sp>
        <p:nvSpPr>
          <p:cNvPr id="4" name="Rectángulo 3"/>
          <p:cNvSpPr/>
          <p:nvPr/>
        </p:nvSpPr>
        <p:spPr>
          <a:xfrm>
            <a:off x="5124623" y="1506678"/>
            <a:ext cx="2557462" cy="523220"/>
          </a:xfrm>
          <a:prstGeom prst="rect">
            <a:avLst/>
          </a:prstGeom>
        </p:spPr>
        <p:txBody>
          <a:bodyPr wrap="square">
            <a:spAutoFit/>
          </a:bodyPr>
          <a:lstStyle/>
          <a:p>
            <a:pPr algn="just"/>
            <a:r>
              <a:rPr lang="en-US" sz="2800" b="1" dirty="0" smtClean="0"/>
              <a:t>SL Environment</a:t>
            </a:r>
            <a:endParaRPr lang="en-US" sz="2800" b="1" dirty="0"/>
          </a:p>
        </p:txBody>
      </p:sp>
      <p:sp>
        <p:nvSpPr>
          <p:cNvPr id="5" name="Flecha derecha 4"/>
          <p:cNvSpPr/>
          <p:nvPr/>
        </p:nvSpPr>
        <p:spPr>
          <a:xfrm>
            <a:off x="4003055" y="1506678"/>
            <a:ext cx="842962" cy="47148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ángulo 7"/>
          <p:cNvSpPr/>
          <p:nvPr/>
        </p:nvSpPr>
        <p:spPr>
          <a:xfrm>
            <a:off x="1435623" y="3288412"/>
            <a:ext cx="2288826" cy="830997"/>
          </a:xfrm>
          <a:prstGeom prst="rect">
            <a:avLst/>
          </a:prstGeom>
        </p:spPr>
        <p:txBody>
          <a:bodyPr wrap="square">
            <a:spAutoFit/>
          </a:bodyPr>
          <a:lstStyle/>
          <a:p>
            <a:pPr algn="just"/>
            <a:r>
              <a:rPr lang="en-US" sz="2400" b="1" dirty="0" smtClean="0"/>
              <a:t>Modeling the </a:t>
            </a:r>
            <a:r>
              <a:rPr lang="en-US" sz="2400" b="1" dirty="0" err="1" smtClean="0"/>
              <a:t>HyL</a:t>
            </a:r>
            <a:r>
              <a:rPr lang="en-US" sz="2400" b="1" dirty="0" smtClean="0"/>
              <a:t> in Simulink</a:t>
            </a:r>
            <a:endParaRPr lang="en-US" sz="2400" b="1" dirty="0"/>
          </a:p>
        </p:txBody>
      </p:sp>
      <p:sp>
        <p:nvSpPr>
          <p:cNvPr id="9" name="Rectángulo 8"/>
          <p:cNvSpPr/>
          <p:nvPr/>
        </p:nvSpPr>
        <p:spPr>
          <a:xfrm>
            <a:off x="5124623" y="3288412"/>
            <a:ext cx="2557462" cy="830997"/>
          </a:xfrm>
          <a:prstGeom prst="rect">
            <a:avLst/>
          </a:prstGeom>
        </p:spPr>
        <p:txBody>
          <a:bodyPr wrap="square">
            <a:spAutoFit/>
          </a:bodyPr>
          <a:lstStyle/>
          <a:p>
            <a:pPr algn="just"/>
            <a:r>
              <a:rPr lang="en-US" sz="2400" b="1" dirty="0" smtClean="0"/>
              <a:t>Components selection</a:t>
            </a:r>
            <a:endParaRPr lang="en-US" sz="2400" b="1" dirty="0"/>
          </a:p>
        </p:txBody>
      </p:sp>
      <p:sp>
        <p:nvSpPr>
          <p:cNvPr id="10" name="Flecha derecha 9"/>
          <p:cNvSpPr/>
          <p:nvPr/>
        </p:nvSpPr>
        <p:spPr>
          <a:xfrm>
            <a:off x="4003055" y="3468166"/>
            <a:ext cx="842962" cy="47148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echa derecha 10"/>
          <p:cNvSpPr/>
          <p:nvPr/>
        </p:nvSpPr>
        <p:spPr>
          <a:xfrm rot="5400000">
            <a:off x="5981872" y="4512923"/>
            <a:ext cx="842962" cy="47148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ángulo 11"/>
          <p:cNvSpPr/>
          <p:nvPr/>
        </p:nvSpPr>
        <p:spPr>
          <a:xfrm>
            <a:off x="5124623" y="5377923"/>
            <a:ext cx="3062114" cy="461665"/>
          </a:xfrm>
          <a:prstGeom prst="rect">
            <a:avLst/>
          </a:prstGeom>
        </p:spPr>
        <p:txBody>
          <a:bodyPr wrap="square">
            <a:spAutoFit/>
          </a:bodyPr>
          <a:lstStyle/>
          <a:p>
            <a:pPr algn="just"/>
            <a:r>
              <a:rPr lang="en-US" sz="2400" b="1" dirty="0" smtClean="0"/>
              <a:t>Experimental tests</a:t>
            </a:r>
            <a:endParaRPr lang="en-US" sz="2400" b="1" dirty="0"/>
          </a:p>
        </p:txBody>
      </p:sp>
    </p:spTree>
    <p:extLst>
      <p:ext uri="{BB962C8B-B14F-4D97-AF65-F5344CB8AC3E}">
        <p14:creationId xmlns:p14="http://schemas.microsoft.com/office/powerpoint/2010/main" val="926686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8162" y="36561"/>
            <a:ext cx="7908575" cy="523220"/>
          </a:xfrm>
          <a:prstGeom prst="rect">
            <a:avLst/>
          </a:prstGeom>
        </p:spPr>
        <p:txBody>
          <a:bodyPr wrap="square">
            <a:spAutoFit/>
          </a:bodyPr>
          <a:lstStyle/>
          <a:p>
            <a:r>
              <a:rPr lang="en-US" sz="2800" b="1" dirty="0" smtClean="0">
                <a:solidFill>
                  <a:srgbClr val="FFC000"/>
                </a:solidFill>
              </a:rPr>
              <a:t>Summarizing…</a:t>
            </a:r>
            <a:endParaRPr lang="en-US" sz="2800" b="1" dirty="0">
              <a:solidFill>
                <a:srgbClr val="FFC000"/>
              </a:solidFill>
            </a:endParaRPr>
          </a:p>
        </p:txBody>
      </p:sp>
      <p:sp>
        <p:nvSpPr>
          <p:cNvPr id="3" name="Rectángulo 2"/>
          <p:cNvSpPr/>
          <p:nvPr/>
        </p:nvSpPr>
        <p:spPr>
          <a:xfrm>
            <a:off x="273241" y="721632"/>
            <a:ext cx="3050652" cy="584775"/>
          </a:xfrm>
          <a:prstGeom prst="rect">
            <a:avLst/>
          </a:prstGeom>
        </p:spPr>
        <p:txBody>
          <a:bodyPr wrap="square">
            <a:spAutoFit/>
          </a:bodyPr>
          <a:lstStyle/>
          <a:p>
            <a:pPr algn="just"/>
            <a:r>
              <a:rPr lang="en-US" sz="3200" b="1" dirty="0" smtClean="0">
                <a:effectLst>
                  <a:outerShdw blurRad="38100" dist="38100" dir="2700000" algn="tl">
                    <a:srgbClr val="000000">
                      <a:alpha val="43137"/>
                    </a:srgbClr>
                  </a:outerShdw>
                </a:effectLst>
              </a:rPr>
              <a:t>What I did ?</a:t>
            </a:r>
            <a:endParaRPr lang="en-US" sz="3200" b="1" dirty="0">
              <a:effectLst>
                <a:outerShdw blurRad="38100" dist="38100" dir="2700000" algn="tl">
                  <a:srgbClr val="000000">
                    <a:alpha val="43137"/>
                  </a:srgbClr>
                </a:outerShdw>
              </a:effectLst>
            </a:endParaRPr>
          </a:p>
        </p:txBody>
      </p:sp>
      <p:sp>
        <p:nvSpPr>
          <p:cNvPr id="5" name="Rectángulo 4"/>
          <p:cNvSpPr/>
          <p:nvPr/>
        </p:nvSpPr>
        <p:spPr>
          <a:xfrm>
            <a:off x="1044899" y="1998779"/>
            <a:ext cx="7570464" cy="400110"/>
          </a:xfrm>
          <a:prstGeom prst="rect">
            <a:avLst/>
          </a:prstGeom>
        </p:spPr>
        <p:txBody>
          <a:bodyPr wrap="square">
            <a:spAutoFit/>
          </a:bodyPr>
          <a:lstStyle/>
          <a:p>
            <a:r>
              <a:rPr lang="en-US" sz="2000" b="1" dirty="0" smtClean="0">
                <a:solidFill>
                  <a:srgbClr val="0070C0"/>
                </a:solidFill>
              </a:rPr>
              <a:t>Programming</a:t>
            </a:r>
            <a:r>
              <a:rPr lang="en-US" sz="2000" b="1" dirty="0" smtClean="0">
                <a:solidFill>
                  <a:srgbClr val="00B050"/>
                </a:solidFill>
              </a:rPr>
              <a:t> </a:t>
            </a:r>
            <a:r>
              <a:rPr lang="en-US" sz="2000" dirty="0" smtClean="0"/>
              <a:t>the hydraulic dynamics in C++.</a:t>
            </a:r>
            <a:endParaRPr lang="en-US" sz="2000" dirty="0"/>
          </a:p>
        </p:txBody>
      </p:sp>
      <p:sp>
        <p:nvSpPr>
          <p:cNvPr id="6" name="Rectángulo 5"/>
          <p:cNvSpPr/>
          <p:nvPr/>
        </p:nvSpPr>
        <p:spPr>
          <a:xfrm>
            <a:off x="1044899" y="2430951"/>
            <a:ext cx="7809558" cy="707886"/>
          </a:xfrm>
          <a:prstGeom prst="rect">
            <a:avLst/>
          </a:prstGeom>
        </p:spPr>
        <p:txBody>
          <a:bodyPr wrap="square">
            <a:spAutoFit/>
          </a:bodyPr>
          <a:lstStyle/>
          <a:p>
            <a:r>
              <a:rPr lang="en-US" sz="2000" b="1" dirty="0" smtClean="0">
                <a:solidFill>
                  <a:srgbClr val="0070C0"/>
                </a:solidFill>
              </a:rPr>
              <a:t>Obtain</a:t>
            </a:r>
            <a:r>
              <a:rPr lang="en-US" sz="2000" b="1" dirty="0" smtClean="0">
                <a:solidFill>
                  <a:srgbClr val="00B050"/>
                </a:solidFill>
              </a:rPr>
              <a:t> </a:t>
            </a:r>
            <a:r>
              <a:rPr lang="en-US" sz="2000" dirty="0" smtClean="0"/>
              <a:t>the </a:t>
            </a:r>
            <a:r>
              <a:rPr lang="en-US" sz="2000" b="1" dirty="0" smtClean="0">
                <a:solidFill>
                  <a:srgbClr val="0070C0"/>
                </a:solidFill>
              </a:rPr>
              <a:t>dynamic model </a:t>
            </a:r>
            <a:r>
              <a:rPr lang="en-US" sz="2000" dirty="0" smtClean="0"/>
              <a:t>of </a:t>
            </a:r>
            <a:r>
              <a:rPr lang="en-US" sz="2000" dirty="0" err="1" smtClean="0"/>
              <a:t>HyL</a:t>
            </a:r>
            <a:r>
              <a:rPr lang="en-US" sz="2000" dirty="0" smtClean="0"/>
              <a:t> using Maple and use this model to simulate its behavior in Matlab.</a:t>
            </a:r>
            <a:endParaRPr lang="en-US" sz="2000" dirty="0"/>
          </a:p>
        </p:txBody>
      </p:sp>
      <p:sp>
        <p:nvSpPr>
          <p:cNvPr id="7" name="Rectángulo 6"/>
          <p:cNvSpPr/>
          <p:nvPr/>
        </p:nvSpPr>
        <p:spPr>
          <a:xfrm>
            <a:off x="1044899" y="3170899"/>
            <a:ext cx="7809558" cy="707886"/>
          </a:xfrm>
          <a:prstGeom prst="rect">
            <a:avLst/>
          </a:prstGeom>
        </p:spPr>
        <p:txBody>
          <a:bodyPr wrap="square">
            <a:spAutoFit/>
          </a:bodyPr>
          <a:lstStyle/>
          <a:p>
            <a:r>
              <a:rPr lang="en-US" sz="2000" b="1" dirty="0" smtClean="0">
                <a:solidFill>
                  <a:srgbClr val="0070C0"/>
                </a:solidFill>
              </a:rPr>
              <a:t>Learn about Spatial Vector</a:t>
            </a:r>
            <a:r>
              <a:rPr lang="en-US" sz="2000" dirty="0" smtClean="0"/>
              <a:t>, a software made by Prof. Roy Featherstone in order to simplify the procedure of the </a:t>
            </a:r>
            <a:r>
              <a:rPr lang="en-US" sz="2000" dirty="0" err="1" smtClean="0"/>
              <a:t>HyL</a:t>
            </a:r>
            <a:r>
              <a:rPr lang="en-US" sz="2000" dirty="0" smtClean="0"/>
              <a:t> simulation in Matlab.</a:t>
            </a:r>
          </a:p>
        </p:txBody>
      </p:sp>
      <p:sp>
        <p:nvSpPr>
          <p:cNvPr id="8" name="Elipse 7"/>
          <p:cNvSpPr/>
          <p:nvPr/>
        </p:nvSpPr>
        <p:spPr>
          <a:xfrm>
            <a:off x="698501" y="2113254"/>
            <a:ext cx="171160" cy="171160"/>
          </a:xfrm>
          <a:prstGeom prst="ellipse">
            <a:avLst/>
          </a:prstGeom>
          <a:solidFill>
            <a:srgbClr val="24265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ipse 8"/>
          <p:cNvSpPr/>
          <p:nvPr/>
        </p:nvSpPr>
        <p:spPr>
          <a:xfrm>
            <a:off x="698501" y="2541447"/>
            <a:ext cx="171160" cy="171160"/>
          </a:xfrm>
          <a:prstGeom prst="ellipse">
            <a:avLst/>
          </a:prstGeom>
          <a:solidFill>
            <a:srgbClr val="24265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ipse 9"/>
          <p:cNvSpPr/>
          <p:nvPr/>
        </p:nvSpPr>
        <p:spPr>
          <a:xfrm>
            <a:off x="698501" y="3286828"/>
            <a:ext cx="171160" cy="171160"/>
          </a:xfrm>
          <a:prstGeom prst="ellipse">
            <a:avLst/>
          </a:prstGeom>
          <a:solidFill>
            <a:srgbClr val="24265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ipse 11"/>
          <p:cNvSpPr/>
          <p:nvPr/>
        </p:nvSpPr>
        <p:spPr>
          <a:xfrm>
            <a:off x="711056" y="1403576"/>
            <a:ext cx="171160" cy="171160"/>
          </a:xfrm>
          <a:prstGeom prst="ellipse">
            <a:avLst/>
          </a:prstGeom>
          <a:solidFill>
            <a:srgbClr val="24265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ángulo 12"/>
          <p:cNvSpPr/>
          <p:nvPr/>
        </p:nvSpPr>
        <p:spPr>
          <a:xfrm>
            <a:off x="1044899" y="4756043"/>
            <a:ext cx="7510096" cy="400110"/>
          </a:xfrm>
          <a:prstGeom prst="rect">
            <a:avLst/>
          </a:prstGeom>
        </p:spPr>
        <p:txBody>
          <a:bodyPr wrap="square">
            <a:spAutoFit/>
          </a:bodyPr>
          <a:lstStyle/>
          <a:p>
            <a:r>
              <a:rPr lang="en-US" sz="2000" b="1" dirty="0" smtClean="0">
                <a:solidFill>
                  <a:srgbClr val="0070C0"/>
                </a:solidFill>
              </a:rPr>
              <a:t>The need to learn </a:t>
            </a:r>
            <a:r>
              <a:rPr lang="en-US" sz="2000" dirty="0" smtClean="0"/>
              <a:t>the basics of another area of knowledge.</a:t>
            </a:r>
            <a:endParaRPr lang="en-US" sz="2000" dirty="0"/>
          </a:p>
        </p:txBody>
      </p:sp>
      <p:sp>
        <p:nvSpPr>
          <p:cNvPr id="14" name="Elipse 13"/>
          <p:cNvSpPr/>
          <p:nvPr/>
        </p:nvSpPr>
        <p:spPr>
          <a:xfrm>
            <a:off x="698501" y="4870518"/>
            <a:ext cx="171160" cy="171160"/>
          </a:xfrm>
          <a:prstGeom prst="ellipse">
            <a:avLst/>
          </a:prstGeom>
          <a:solidFill>
            <a:srgbClr val="24265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ángulo 14"/>
          <p:cNvSpPr/>
          <p:nvPr/>
        </p:nvSpPr>
        <p:spPr>
          <a:xfrm>
            <a:off x="1044899" y="1293543"/>
            <a:ext cx="7570464" cy="707886"/>
          </a:xfrm>
          <a:prstGeom prst="rect">
            <a:avLst/>
          </a:prstGeom>
        </p:spPr>
        <p:txBody>
          <a:bodyPr wrap="square">
            <a:spAutoFit/>
          </a:bodyPr>
          <a:lstStyle/>
          <a:p>
            <a:r>
              <a:rPr lang="en-US" sz="2000" b="1" dirty="0" smtClean="0">
                <a:solidFill>
                  <a:srgbClr val="0070C0"/>
                </a:solidFill>
              </a:rPr>
              <a:t>Read</a:t>
            </a:r>
            <a:r>
              <a:rPr lang="en-US" sz="2000" dirty="0" smtClean="0">
                <a:solidFill>
                  <a:srgbClr val="0070C0"/>
                </a:solidFill>
              </a:rPr>
              <a:t> </a:t>
            </a:r>
            <a:r>
              <a:rPr lang="en-US" sz="2000" dirty="0" smtClean="0"/>
              <a:t>about robot </a:t>
            </a:r>
            <a:r>
              <a:rPr lang="en-US" sz="2000" dirty="0" smtClean="0"/>
              <a:t>dynamics giving more focus to the </a:t>
            </a:r>
            <a:r>
              <a:rPr lang="en-US" sz="2000" dirty="0" smtClean="0"/>
              <a:t>interaction force control.</a:t>
            </a:r>
            <a:endParaRPr lang="en-US" sz="2000" dirty="0"/>
          </a:p>
        </p:txBody>
      </p:sp>
      <p:sp>
        <p:nvSpPr>
          <p:cNvPr id="16" name="Rectángulo 15"/>
          <p:cNvSpPr/>
          <p:nvPr/>
        </p:nvSpPr>
        <p:spPr>
          <a:xfrm>
            <a:off x="273241" y="4016687"/>
            <a:ext cx="4413059" cy="584775"/>
          </a:xfrm>
          <a:prstGeom prst="rect">
            <a:avLst/>
          </a:prstGeom>
        </p:spPr>
        <p:txBody>
          <a:bodyPr wrap="square">
            <a:spAutoFit/>
          </a:bodyPr>
          <a:lstStyle/>
          <a:p>
            <a:pPr algn="just"/>
            <a:r>
              <a:rPr lang="en-US" sz="3200" b="1" dirty="0" smtClean="0">
                <a:solidFill>
                  <a:srgbClr val="C00000"/>
                </a:solidFill>
                <a:effectLst>
                  <a:outerShdw blurRad="38100" dist="38100" dir="2700000" algn="tl">
                    <a:srgbClr val="000000">
                      <a:alpha val="43137"/>
                    </a:srgbClr>
                  </a:outerShdw>
                </a:effectLst>
              </a:rPr>
              <a:t>Problems that I had:</a:t>
            </a:r>
            <a:endParaRPr lang="en-US" sz="3200" b="1" dirty="0">
              <a:solidFill>
                <a:srgbClr val="C00000"/>
              </a:solidFill>
              <a:effectLst>
                <a:outerShdw blurRad="38100" dist="38100" dir="2700000" algn="tl">
                  <a:srgbClr val="000000">
                    <a:alpha val="43137"/>
                  </a:srgbClr>
                </a:outerShdw>
              </a:effectLst>
            </a:endParaRPr>
          </a:p>
        </p:txBody>
      </p:sp>
      <p:sp>
        <p:nvSpPr>
          <p:cNvPr id="17" name="Rectángulo 16"/>
          <p:cNvSpPr/>
          <p:nvPr/>
        </p:nvSpPr>
        <p:spPr>
          <a:xfrm>
            <a:off x="1044899" y="5198958"/>
            <a:ext cx="7510096" cy="400110"/>
          </a:xfrm>
          <a:prstGeom prst="rect">
            <a:avLst/>
          </a:prstGeom>
        </p:spPr>
        <p:txBody>
          <a:bodyPr wrap="square">
            <a:spAutoFit/>
          </a:bodyPr>
          <a:lstStyle/>
          <a:p>
            <a:r>
              <a:rPr lang="en-US" sz="2000" b="1" dirty="0" smtClean="0">
                <a:solidFill>
                  <a:srgbClr val="0070C0"/>
                </a:solidFill>
              </a:rPr>
              <a:t>Remembering</a:t>
            </a:r>
            <a:r>
              <a:rPr lang="en-US" sz="2000" dirty="0" smtClean="0">
                <a:solidFill>
                  <a:srgbClr val="0070C0"/>
                </a:solidFill>
              </a:rPr>
              <a:t> </a:t>
            </a:r>
            <a:r>
              <a:rPr lang="en-US" sz="2000" dirty="0" smtClean="0"/>
              <a:t>how to programming dynamic systems in C++.</a:t>
            </a:r>
          </a:p>
        </p:txBody>
      </p:sp>
      <p:sp>
        <p:nvSpPr>
          <p:cNvPr id="18" name="Elipse 17"/>
          <p:cNvSpPr/>
          <p:nvPr/>
        </p:nvSpPr>
        <p:spPr>
          <a:xfrm>
            <a:off x="698501" y="5313433"/>
            <a:ext cx="171160" cy="171160"/>
          </a:xfrm>
          <a:prstGeom prst="ellipse">
            <a:avLst/>
          </a:prstGeom>
          <a:solidFill>
            <a:srgbClr val="24265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ángulo 18"/>
          <p:cNvSpPr/>
          <p:nvPr/>
        </p:nvSpPr>
        <p:spPr>
          <a:xfrm>
            <a:off x="1044899" y="5677733"/>
            <a:ext cx="7510096" cy="400110"/>
          </a:xfrm>
          <a:prstGeom prst="rect">
            <a:avLst/>
          </a:prstGeom>
        </p:spPr>
        <p:txBody>
          <a:bodyPr wrap="square">
            <a:spAutoFit/>
          </a:bodyPr>
          <a:lstStyle/>
          <a:p>
            <a:r>
              <a:rPr lang="en-US" sz="2000" b="1" dirty="0" smtClean="0">
                <a:solidFill>
                  <a:srgbClr val="0070C0"/>
                </a:solidFill>
              </a:rPr>
              <a:t>Robot definition </a:t>
            </a:r>
            <a:r>
              <a:rPr lang="en-US" sz="2000" dirty="0" smtClean="0"/>
              <a:t>for spatial vector software.</a:t>
            </a:r>
          </a:p>
        </p:txBody>
      </p:sp>
      <p:sp>
        <p:nvSpPr>
          <p:cNvPr id="20" name="Elipse 19"/>
          <p:cNvSpPr/>
          <p:nvPr/>
        </p:nvSpPr>
        <p:spPr>
          <a:xfrm>
            <a:off x="698501" y="5792208"/>
            <a:ext cx="171160" cy="171160"/>
          </a:xfrm>
          <a:prstGeom prst="ellipse">
            <a:avLst/>
          </a:prstGeom>
          <a:solidFill>
            <a:srgbClr val="24265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67462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8162" y="36561"/>
            <a:ext cx="7908575" cy="523220"/>
          </a:xfrm>
          <a:prstGeom prst="rect">
            <a:avLst/>
          </a:prstGeom>
        </p:spPr>
        <p:txBody>
          <a:bodyPr wrap="square">
            <a:spAutoFit/>
          </a:bodyPr>
          <a:lstStyle/>
          <a:p>
            <a:r>
              <a:rPr lang="en-US" sz="2800" b="1" dirty="0" smtClean="0">
                <a:solidFill>
                  <a:srgbClr val="FFC000"/>
                </a:solidFill>
              </a:rPr>
              <a:t>Summarizing…</a:t>
            </a:r>
            <a:endParaRPr lang="en-US" sz="2800" b="1" dirty="0">
              <a:solidFill>
                <a:srgbClr val="FFC000"/>
              </a:solidFill>
            </a:endParaRPr>
          </a:p>
        </p:txBody>
      </p:sp>
      <p:sp>
        <p:nvSpPr>
          <p:cNvPr id="3" name="Rectángulo 2"/>
          <p:cNvSpPr/>
          <p:nvPr/>
        </p:nvSpPr>
        <p:spPr>
          <a:xfrm>
            <a:off x="273241" y="721632"/>
            <a:ext cx="7313422" cy="584775"/>
          </a:xfrm>
          <a:prstGeom prst="rect">
            <a:avLst/>
          </a:prstGeom>
        </p:spPr>
        <p:txBody>
          <a:bodyPr wrap="square">
            <a:spAutoFit/>
          </a:bodyPr>
          <a:lstStyle/>
          <a:p>
            <a:pPr algn="just"/>
            <a:r>
              <a:rPr lang="en-US" sz="3200" b="1" dirty="0" smtClean="0">
                <a:effectLst>
                  <a:outerShdw blurRad="38100" dist="38100" dir="2700000" algn="tl">
                    <a:srgbClr val="000000">
                      <a:alpha val="43137"/>
                    </a:srgbClr>
                  </a:outerShdw>
                </a:effectLst>
              </a:rPr>
              <a:t>What I have to do from now on?</a:t>
            </a:r>
            <a:endParaRPr lang="en-US" sz="3200" b="1" dirty="0">
              <a:effectLst>
                <a:outerShdw blurRad="38100" dist="38100" dir="2700000" algn="tl">
                  <a:srgbClr val="000000">
                    <a:alpha val="43137"/>
                  </a:srgbClr>
                </a:outerShdw>
              </a:effectLst>
            </a:endParaRPr>
          </a:p>
        </p:txBody>
      </p:sp>
      <p:sp>
        <p:nvSpPr>
          <p:cNvPr id="5" name="Rectángulo 4"/>
          <p:cNvSpPr/>
          <p:nvPr/>
        </p:nvSpPr>
        <p:spPr>
          <a:xfrm>
            <a:off x="1044899" y="1998779"/>
            <a:ext cx="7570464" cy="707886"/>
          </a:xfrm>
          <a:prstGeom prst="rect">
            <a:avLst/>
          </a:prstGeom>
        </p:spPr>
        <p:txBody>
          <a:bodyPr wrap="square">
            <a:spAutoFit/>
          </a:bodyPr>
          <a:lstStyle/>
          <a:p>
            <a:r>
              <a:rPr lang="en-US" sz="2000" b="1" dirty="0" smtClean="0">
                <a:solidFill>
                  <a:srgbClr val="0070C0"/>
                </a:solidFill>
              </a:rPr>
              <a:t>Finish the programming</a:t>
            </a:r>
            <a:r>
              <a:rPr lang="en-US" sz="2000" b="1" dirty="0" smtClean="0">
                <a:solidFill>
                  <a:srgbClr val="00B050"/>
                </a:solidFill>
              </a:rPr>
              <a:t> </a:t>
            </a:r>
            <a:r>
              <a:rPr lang="en-US" sz="2000" dirty="0" smtClean="0"/>
              <a:t>of the hydraulic dynamics in C++ to implement in the SL.</a:t>
            </a:r>
            <a:endParaRPr lang="en-US" sz="2000" dirty="0"/>
          </a:p>
        </p:txBody>
      </p:sp>
      <p:sp>
        <p:nvSpPr>
          <p:cNvPr id="6" name="Rectángulo 5"/>
          <p:cNvSpPr/>
          <p:nvPr/>
        </p:nvSpPr>
        <p:spPr>
          <a:xfrm>
            <a:off x="1044899" y="3745407"/>
            <a:ext cx="7809558" cy="707886"/>
          </a:xfrm>
          <a:prstGeom prst="rect">
            <a:avLst/>
          </a:prstGeom>
        </p:spPr>
        <p:txBody>
          <a:bodyPr wrap="square">
            <a:spAutoFit/>
          </a:bodyPr>
          <a:lstStyle/>
          <a:p>
            <a:r>
              <a:rPr lang="en-US" sz="2000" b="1" dirty="0" smtClean="0">
                <a:solidFill>
                  <a:srgbClr val="0070C0"/>
                </a:solidFill>
              </a:rPr>
              <a:t>Buy high volumetric expansion hoses </a:t>
            </a:r>
            <a:r>
              <a:rPr lang="en-US" sz="2000" dirty="0" smtClean="0"/>
              <a:t>to make experimental tests in the FC1D test bench.</a:t>
            </a:r>
            <a:endParaRPr lang="en-US" sz="2000" dirty="0"/>
          </a:p>
        </p:txBody>
      </p:sp>
      <p:sp>
        <p:nvSpPr>
          <p:cNvPr id="7" name="Rectángulo 6"/>
          <p:cNvSpPr/>
          <p:nvPr/>
        </p:nvSpPr>
        <p:spPr>
          <a:xfrm>
            <a:off x="1044899" y="5216911"/>
            <a:ext cx="7809558" cy="1015663"/>
          </a:xfrm>
          <a:prstGeom prst="rect">
            <a:avLst/>
          </a:prstGeom>
        </p:spPr>
        <p:txBody>
          <a:bodyPr wrap="square">
            <a:spAutoFit/>
          </a:bodyPr>
          <a:lstStyle/>
          <a:p>
            <a:r>
              <a:rPr lang="en-US" sz="2000" b="1" dirty="0" smtClean="0">
                <a:solidFill>
                  <a:srgbClr val="0070C0"/>
                </a:solidFill>
              </a:rPr>
              <a:t>Test force controllers in the FC1D test bench</a:t>
            </a:r>
            <a:r>
              <a:rPr lang="en-US" sz="2000" dirty="0" smtClean="0"/>
              <a:t>, a software made by Prof. Roy Featherstone in order to simplify the procedure of the </a:t>
            </a:r>
            <a:r>
              <a:rPr lang="en-US" sz="2000" dirty="0" err="1" smtClean="0"/>
              <a:t>HyL</a:t>
            </a:r>
            <a:r>
              <a:rPr lang="en-US" sz="2000" dirty="0" smtClean="0"/>
              <a:t> simulation in Matlab.</a:t>
            </a:r>
          </a:p>
        </p:txBody>
      </p:sp>
      <p:sp>
        <p:nvSpPr>
          <p:cNvPr id="8" name="Elipse 7"/>
          <p:cNvSpPr/>
          <p:nvPr/>
        </p:nvSpPr>
        <p:spPr>
          <a:xfrm>
            <a:off x="698501" y="2113254"/>
            <a:ext cx="171160" cy="171160"/>
          </a:xfrm>
          <a:prstGeom prst="ellipse">
            <a:avLst/>
          </a:prstGeom>
          <a:solidFill>
            <a:srgbClr val="24265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ipse 8"/>
          <p:cNvSpPr/>
          <p:nvPr/>
        </p:nvSpPr>
        <p:spPr>
          <a:xfrm>
            <a:off x="698501" y="3855903"/>
            <a:ext cx="171160" cy="171160"/>
          </a:xfrm>
          <a:prstGeom prst="ellipse">
            <a:avLst/>
          </a:prstGeom>
          <a:solidFill>
            <a:srgbClr val="24265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ipse 9"/>
          <p:cNvSpPr/>
          <p:nvPr/>
        </p:nvSpPr>
        <p:spPr>
          <a:xfrm>
            <a:off x="698501" y="5332840"/>
            <a:ext cx="171160" cy="171160"/>
          </a:xfrm>
          <a:prstGeom prst="ellipse">
            <a:avLst/>
          </a:prstGeom>
          <a:solidFill>
            <a:srgbClr val="24265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ipse 11"/>
          <p:cNvSpPr/>
          <p:nvPr/>
        </p:nvSpPr>
        <p:spPr>
          <a:xfrm>
            <a:off x="725344" y="1575029"/>
            <a:ext cx="171160" cy="171160"/>
          </a:xfrm>
          <a:prstGeom prst="ellipse">
            <a:avLst/>
          </a:prstGeom>
          <a:solidFill>
            <a:srgbClr val="24265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ángulo 14"/>
          <p:cNvSpPr/>
          <p:nvPr/>
        </p:nvSpPr>
        <p:spPr>
          <a:xfrm>
            <a:off x="1044899" y="1464996"/>
            <a:ext cx="7570464" cy="400110"/>
          </a:xfrm>
          <a:prstGeom prst="rect">
            <a:avLst/>
          </a:prstGeom>
        </p:spPr>
        <p:txBody>
          <a:bodyPr wrap="square">
            <a:spAutoFit/>
          </a:bodyPr>
          <a:lstStyle/>
          <a:p>
            <a:r>
              <a:rPr lang="en-US" sz="2000" b="1" dirty="0" smtClean="0">
                <a:solidFill>
                  <a:srgbClr val="0070C0"/>
                </a:solidFill>
              </a:rPr>
              <a:t>Read</a:t>
            </a:r>
            <a:r>
              <a:rPr lang="en-US" sz="2000" dirty="0" smtClean="0">
                <a:solidFill>
                  <a:srgbClr val="0070C0"/>
                </a:solidFill>
              </a:rPr>
              <a:t> </a:t>
            </a:r>
            <a:r>
              <a:rPr lang="en-US" sz="2000" dirty="0" smtClean="0"/>
              <a:t>about SL environment and how to use it.</a:t>
            </a:r>
            <a:endParaRPr lang="en-US" sz="2000" dirty="0"/>
          </a:p>
        </p:txBody>
      </p:sp>
      <p:sp>
        <p:nvSpPr>
          <p:cNvPr id="21" name="Rectángulo 20"/>
          <p:cNvSpPr/>
          <p:nvPr/>
        </p:nvSpPr>
        <p:spPr>
          <a:xfrm>
            <a:off x="1044899" y="4438304"/>
            <a:ext cx="7809558" cy="707886"/>
          </a:xfrm>
          <a:prstGeom prst="rect">
            <a:avLst/>
          </a:prstGeom>
        </p:spPr>
        <p:txBody>
          <a:bodyPr wrap="square">
            <a:spAutoFit/>
          </a:bodyPr>
          <a:lstStyle/>
          <a:p>
            <a:r>
              <a:rPr lang="en-US" sz="2000" b="1" dirty="0" smtClean="0">
                <a:solidFill>
                  <a:srgbClr val="0070C0"/>
                </a:solidFill>
              </a:rPr>
              <a:t>Familiarize with the FC1D </a:t>
            </a:r>
            <a:r>
              <a:rPr lang="en-US" sz="2000" dirty="0" smtClean="0"/>
              <a:t>and how to log the data in order to obtain certain internal parameters.</a:t>
            </a:r>
            <a:endParaRPr lang="en-US" sz="2000" dirty="0"/>
          </a:p>
        </p:txBody>
      </p:sp>
      <p:sp>
        <p:nvSpPr>
          <p:cNvPr id="22" name="Elipse 21"/>
          <p:cNvSpPr/>
          <p:nvPr/>
        </p:nvSpPr>
        <p:spPr>
          <a:xfrm>
            <a:off x="698501" y="4548800"/>
            <a:ext cx="171160" cy="171160"/>
          </a:xfrm>
          <a:prstGeom prst="ellipse">
            <a:avLst/>
          </a:prstGeom>
          <a:solidFill>
            <a:srgbClr val="24265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ángulo 22"/>
          <p:cNvSpPr/>
          <p:nvPr/>
        </p:nvSpPr>
        <p:spPr>
          <a:xfrm>
            <a:off x="1044899" y="2719787"/>
            <a:ext cx="7570464" cy="1015663"/>
          </a:xfrm>
          <a:prstGeom prst="rect">
            <a:avLst/>
          </a:prstGeom>
        </p:spPr>
        <p:txBody>
          <a:bodyPr wrap="square">
            <a:spAutoFit/>
          </a:bodyPr>
          <a:lstStyle/>
          <a:p>
            <a:r>
              <a:rPr lang="en-US" sz="2000" b="1" dirty="0" smtClean="0">
                <a:solidFill>
                  <a:srgbClr val="0070C0"/>
                </a:solidFill>
              </a:rPr>
              <a:t>Improve the actual simulation using Spatial Vector </a:t>
            </a:r>
            <a:r>
              <a:rPr lang="en-US" sz="2000" dirty="0" smtClean="0"/>
              <a:t>to simulate different behaviors of the </a:t>
            </a:r>
            <a:r>
              <a:rPr lang="en-US" sz="2000" dirty="0" err="1" smtClean="0"/>
              <a:t>HyL</a:t>
            </a:r>
            <a:r>
              <a:rPr lang="en-US" sz="2000" dirty="0" smtClean="0"/>
              <a:t> and sizing the required components for the FC1D.</a:t>
            </a:r>
            <a:endParaRPr lang="en-US" sz="2000" dirty="0"/>
          </a:p>
        </p:txBody>
      </p:sp>
      <p:sp>
        <p:nvSpPr>
          <p:cNvPr id="24" name="Elipse 23"/>
          <p:cNvSpPr/>
          <p:nvPr/>
        </p:nvSpPr>
        <p:spPr>
          <a:xfrm>
            <a:off x="698501" y="2834262"/>
            <a:ext cx="171160" cy="171160"/>
          </a:xfrm>
          <a:prstGeom prst="ellipse">
            <a:avLst/>
          </a:prstGeom>
          <a:solidFill>
            <a:srgbClr val="24265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61825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17 Rectángulo"/>
          <p:cNvSpPr/>
          <p:nvPr/>
        </p:nvSpPr>
        <p:spPr>
          <a:xfrm>
            <a:off x="4862491" y="1271059"/>
            <a:ext cx="3756353" cy="1938992"/>
          </a:xfrm>
          <a:prstGeom prst="rect">
            <a:avLst/>
          </a:prstGeom>
        </p:spPr>
        <p:txBody>
          <a:bodyPr wrap="square">
            <a:spAutoFit/>
          </a:bodyPr>
          <a:lstStyle/>
          <a:p>
            <a:pPr algn="just"/>
            <a:r>
              <a:rPr lang="en-US" sz="2000" smtClean="0"/>
              <a:t>Was </a:t>
            </a:r>
            <a:r>
              <a:rPr lang="en-US" sz="2000" dirty="0" smtClean="0"/>
              <a:t>created by the Prof. Isaac Horowitz (1959). It’s a linear technique that adds </a:t>
            </a:r>
            <a:r>
              <a:rPr lang="en-US" sz="2000" b="1" dirty="0" smtClean="0">
                <a:solidFill>
                  <a:schemeClr val="tx2"/>
                </a:solidFill>
              </a:rPr>
              <a:t>quantitative characteristic </a:t>
            </a:r>
            <a:r>
              <a:rPr lang="en-US" sz="2000" dirty="0" smtClean="0"/>
              <a:t> </a:t>
            </a:r>
            <a:r>
              <a:rPr lang="en-US" sz="2000" dirty="0"/>
              <a:t>i</a:t>
            </a:r>
            <a:r>
              <a:rPr lang="en-US" sz="2000" dirty="0" smtClean="0"/>
              <a:t>n the frequency analysis initially proposed by Bode (1945).</a:t>
            </a:r>
            <a:endParaRPr lang="en-US" sz="2000" dirty="0"/>
          </a:p>
        </p:txBody>
      </p:sp>
      <p:grpSp>
        <p:nvGrpSpPr>
          <p:cNvPr id="32" name="34 Grupo"/>
          <p:cNvGrpSpPr/>
          <p:nvPr/>
        </p:nvGrpSpPr>
        <p:grpSpPr>
          <a:xfrm>
            <a:off x="4781721" y="3454804"/>
            <a:ext cx="4087583" cy="2356135"/>
            <a:chOff x="1705433" y="2617296"/>
            <a:chExt cx="5450110" cy="3141512"/>
          </a:xfrm>
        </p:grpSpPr>
        <p:sp>
          <p:nvSpPr>
            <p:cNvPr id="33" name="26 Flecha abajo"/>
            <p:cNvSpPr/>
            <p:nvPr/>
          </p:nvSpPr>
          <p:spPr>
            <a:xfrm>
              <a:off x="3875314" y="4586520"/>
              <a:ext cx="783773" cy="484923"/>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8" name="27 Rectángulo"/>
            <p:cNvSpPr/>
            <p:nvPr/>
          </p:nvSpPr>
          <p:spPr>
            <a:xfrm>
              <a:off x="1705433" y="5143255"/>
              <a:ext cx="5450110" cy="615553"/>
            </a:xfrm>
            <a:prstGeom prst="rect">
              <a:avLst/>
            </a:prstGeom>
          </p:spPr>
          <p:txBody>
            <a:bodyPr wrap="square">
              <a:spAutoFit/>
            </a:bodyPr>
            <a:lstStyle/>
            <a:p>
              <a:pPr algn="ctr"/>
              <a:r>
                <a:rPr lang="en-US" sz="2400" b="1" dirty="0" smtClean="0"/>
                <a:t>Quantitative management</a:t>
              </a:r>
              <a:endParaRPr lang="en-US" sz="2400" b="1" dirty="0"/>
            </a:p>
          </p:txBody>
        </p:sp>
        <p:grpSp>
          <p:nvGrpSpPr>
            <p:cNvPr id="39" name="28 Grupo"/>
            <p:cNvGrpSpPr/>
            <p:nvPr/>
          </p:nvGrpSpPr>
          <p:grpSpPr>
            <a:xfrm>
              <a:off x="3525513" y="3558408"/>
              <a:ext cx="1646492" cy="656151"/>
              <a:chOff x="3525513" y="3935772"/>
              <a:chExt cx="1646492" cy="656151"/>
            </a:xfrm>
          </p:grpSpPr>
          <p:sp>
            <p:nvSpPr>
              <p:cNvPr id="46" name="29 Flecha abajo"/>
              <p:cNvSpPr/>
              <p:nvPr/>
            </p:nvSpPr>
            <p:spPr>
              <a:xfrm rot="2700000">
                <a:off x="4715684" y="3935772"/>
                <a:ext cx="256492" cy="656151"/>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1" name="30 Flecha abajo"/>
              <p:cNvSpPr/>
              <p:nvPr/>
            </p:nvSpPr>
            <p:spPr>
              <a:xfrm rot="18900000" flipH="1">
                <a:off x="3525513" y="3935772"/>
                <a:ext cx="256492" cy="656151"/>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40" name="31 Rectángulo"/>
            <p:cNvSpPr/>
            <p:nvPr/>
          </p:nvSpPr>
          <p:spPr>
            <a:xfrm>
              <a:off x="1825042" y="2617296"/>
              <a:ext cx="2209930" cy="943848"/>
            </a:xfrm>
            <a:prstGeom prst="rect">
              <a:avLst/>
            </a:prstGeom>
          </p:spPr>
          <p:txBody>
            <a:bodyPr wrap="square">
              <a:spAutoFit/>
            </a:bodyPr>
            <a:lstStyle/>
            <a:p>
              <a:pPr algn="ctr"/>
              <a:r>
                <a:rPr lang="en-US" sz="2000" b="1" dirty="0" smtClean="0">
                  <a:solidFill>
                    <a:schemeClr val="tx2"/>
                  </a:solidFill>
                </a:rPr>
                <a:t>Model uncertainties</a:t>
              </a:r>
              <a:endParaRPr lang="en-US" sz="2000" b="1" dirty="0">
                <a:solidFill>
                  <a:schemeClr val="tx2"/>
                </a:solidFill>
              </a:endParaRPr>
            </a:p>
          </p:txBody>
        </p:sp>
        <p:sp>
          <p:nvSpPr>
            <p:cNvPr id="41" name="32 Rectángulo"/>
            <p:cNvSpPr/>
            <p:nvPr/>
          </p:nvSpPr>
          <p:spPr>
            <a:xfrm>
              <a:off x="4659087" y="2822480"/>
              <a:ext cx="2162509" cy="533480"/>
            </a:xfrm>
            <a:prstGeom prst="rect">
              <a:avLst/>
            </a:prstGeom>
          </p:spPr>
          <p:txBody>
            <a:bodyPr wrap="square">
              <a:spAutoFit/>
            </a:bodyPr>
            <a:lstStyle/>
            <a:p>
              <a:pPr algn="ctr"/>
              <a:r>
                <a:rPr lang="en-US" sz="2000" b="1" dirty="0" smtClean="0">
                  <a:solidFill>
                    <a:schemeClr val="tx2"/>
                  </a:solidFill>
                </a:rPr>
                <a:t>Disturbances</a:t>
              </a:r>
              <a:endParaRPr lang="en-US" sz="2000" b="1" dirty="0">
                <a:solidFill>
                  <a:schemeClr val="tx2"/>
                </a:solidFill>
              </a:endParaRPr>
            </a:p>
          </p:txBody>
        </p:sp>
        <p:sp>
          <p:nvSpPr>
            <p:cNvPr id="45" name="33 Elipse"/>
            <p:cNvSpPr/>
            <p:nvPr/>
          </p:nvSpPr>
          <p:spPr>
            <a:xfrm>
              <a:off x="4005943" y="3976922"/>
              <a:ext cx="522515" cy="522515"/>
            </a:xfrm>
            <a:prstGeom prst="ellipse">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2" name="Grupo 1"/>
          <p:cNvGrpSpPr/>
          <p:nvPr/>
        </p:nvGrpSpPr>
        <p:grpSpPr>
          <a:xfrm>
            <a:off x="452082" y="2418544"/>
            <a:ext cx="4010721" cy="3697211"/>
            <a:chOff x="6501936" y="1535933"/>
            <a:chExt cx="5347628" cy="4929614"/>
          </a:xfrm>
        </p:grpSpPr>
        <p:sp>
          <p:nvSpPr>
            <p:cNvPr id="52" name="27 CuadroTexto"/>
            <p:cNvSpPr txBox="1"/>
            <p:nvPr/>
          </p:nvSpPr>
          <p:spPr>
            <a:xfrm>
              <a:off x="6501936" y="1535933"/>
              <a:ext cx="1622896" cy="885349"/>
            </a:xfrm>
            <a:prstGeom prst="round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1100" dirty="0" smtClean="0">
                  <a:latin typeface="Arial Rounded MT Bold" pitchFamily="34" charset="0"/>
                </a:rPr>
                <a:t>Plant model</a:t>
              </a:r>
            </a:p>
            <a:p>
              <a:pPr algn="ctr"/>
              <a:r>
                <a:rPr lang="en-US" sz="1100" dirty="0" smtClean="0">
                  <a:latin typeface="Arial Rounded MT Bold" pitchFamily="34" charset="0"/>
                </a:rPr>
                <a:t>+</a:t>
              </a:r>
            </a:p>
            <a:p>
              <a:pPr algn="ctr"/>
              <a:r>
                <a:rPr lang="en-US" sz="1100" dirty="0" smtClean="0">
                  <a:latin typeface="Arial Rounded MT Bold" pitchFamily="34" charset="0"/>
                </a:rPr>
                <a:t>Uncertainties</a:t>
              </a:r>
              <a:endParaRPr lang="en-US" sz="1100" dirty="0">
                <a:latin typeface="Arial Rounded MT Bold" pitchFamily="34" charset="0"/>
              </a:endParaRPr>
            </a:p>
          </p:txBody>
        </p:sp>
        <p:sp>
          <p:nvSpPr>
            <p:cNvPr id="70" name="28 CuadroTexto"/>
            <p:cNvSpPr txBox="1"/>
            <p:nvPr/>
          </p:nvSpPr>
          <p:spPr>
            <a:xfrm>
              <a:off x="9936148" y="1547105"/>
              <a:ext cx="1763212" cy="635635"/>
            </a:xfrm>
            <a:prstGeom prst="round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1100" dirty="0" smtClean="0">
                  <a:latin typeface="Arial Rounded MT Bold" pitchFamily="34" charset="0"/>
                </a:rPr>
                <a:t>Performance requirements</a:t>
              </a:r>
              <a:endParaRPr lang="en-US" sz="1100" dirty="0">
                <a:latin typeface="Arial Rounded MT Bold" pitchFamily="34" charset="0"/>
              </a:endParaRPr>
            </a:p>
          </p:txBody>
        </p:sp>
        <p:sp>
          <p:nvSpPr>
            <p:cNvPr id="71" name="29 Flecha abajo"/>
            <p:cNvSpPr/>
            <p:nvPr/>
          </p:nvSpPr>
          <p:spPr>
            <a:xfrm rot="2243908">
              <a:off x="9395516" y="2546274"/>
              <a:ext cx="364274" cy="728548"/>
            </a:xfrm>
            <a:prstGeom prst="downArrow">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2" name="30 Flecha abajo"/>
            <p:cNvSpPr/>
            <p:nvPr/>
          </p:nvSpPr>
          <p:spPr>
            <a:xfrm rot="19356092" flipH="1">
              <a:off x="8496330" y="2548773"/>
              <a:ext cx="364274" cy="728548"/>
            </a:xfrm>
            <a:prstGeom prst="downArrow">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3" name="31 Proceso alternativo"/>
            <p:cNvSpPr/>
            <p:nvPr/>
          </p:nvSpPr>
          <p:spPr>
            <a:xfrm>
              <a:off x="8087871" y="3359812"/>
              <a:ext cx="2107582" cy="1464028"/>
            </a:xfrm>
            <a:prstGeom prst="flowChartAlternateProcess">
              <a:avLst/>
            </a:prstGeom>
            <a:solidFill>
              <a:schemeClr val="tx1"/>
            </a:solidFill>
            <a:ln w="57150">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smtClean="0">
                  <a:effectLst>
                    <a:outerShdw blurRad="38100" dist="38100" dir="2700000" algn="tl">
                      <a:srgbClr val="000000">
                        <a:alpha val="43137"/>
                      </a:srgbClr>
                    </a:outerShdw>
                  </a:effectLst>
                  <a:latin typeface="Aharoni" pitchFamily="2" charset="-79"/>
                  <a:cs typeface="Aharoni" pitchFamily="2" charset="-79"/>
                </a:rPr>
                <a:t>Bounds</a:t>
              </a:r>
            </a:p>
            <a:p>
              <a:pPr algn="ctr"/>
              <a:endParaRPr lang="en-US" sz="1600" dirty="0" smtClean="0">
                <a:effectLst>
                  <a:outerShdw blurRad="38100" dist="38100" dir="2700000" algn="tl">
                    <a:srgbClr val="000000">
                      <a:alpha val="43137"/>
                    </a:srgbClr>
                  </a:outerShdw>
                </a:effectLst>
                <a:latin typeface="Aharoni" pitchFamily="2" charset="-79"/>
                <a:cs typeface="Aharoni" pitchFamily="2" charset="-79"/>
              </a:endParaRPr>
            </a:p>
            <a:p>
              <a:pPr algn="ctr"/>
              <a:endParaRPr lang="en-US" sz="1600" dirty="0" smtClean="0">
                <a:effectLst>
                  <a:outerShdw blurRad="38100" dist="38100" dir="2700000" algn="tl">
                    <a:srgbClr val="000000">
                      <a:alpha val="43137"/>
                    </a:srgbClr>
                  </a:outerShdw>
                </a:effectLst>
                <a:latin typeface="Aharoni" pitchFamily="2" charset="-79"/>
                <a:cs typeface="Aharoni" pitchFamily="2" charset="-79"/>
              </a:endParaRPr>
            </a:p>
            <a:p>
              <a:pPr algn="ctr"/>
              <a:r>
                <a:rPr lang="en-US" sz="1600" dirty="0" err="1" smtClean="0">
                  <a:effectLst>
                    <a:outerShdw blurRad="38100" dist="38100" dir="2700000" algn="tl">
                      <a:srgbClr val="000000">
                        <a:alpha val="43137"/>
                      </a:srgbClr>
                    </a:outerShdw>
                  </a:effectLst>
                  <a:latin typeface="Aharoni" pitchFamily="2" charset="-79"/>
                  <a:cs typeface="Aharoni" pitchFamily="2" charset="-79"/>
                </a:rPr>
                <a:t>Loopshaping</a:t>
              </a:r>
              <a:endParaRPr lang="en-US" sz="1600" dirty="0">
                <a:effectLst>
                  <a:outerShdw blurRad="38100" dist="38100" dir="2700000" algn="tl">
                    <a:srgbClr val="000000">
                      <a:alpha val="43137"/>
                    </a:srgbClr>
                  </a:outerShdw>
                </a:effectLst>
                <a:latin typeface="Aharoni" pitchFamily="2" charset="-79"/>
                <a:cs typeface="Aharoni" pitchFamily="2" charset="-79"/>
              </a:endParaRPr>
            </a:p>
          </p:txBody>
        </p:sp>
        <p:sp>
          <p:nvSpPr>
            <p:cNvPr id="74" name="32 Flecha abajo"/>
            <p:cNvSpPr/>
            <p:nvPr/>
          </p:nvSpPr>
          <p:spPr>
            <a:xfrm>
              <a:off x="8870723" y="3973008"/>
              <a:ext cx="164790" cy="303561"/>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5" name="33 Flecha abajo"/>
            <p:cNvSpPr/>
            <p:nvPr/>
          </p:nvSpPr>
          <p:spPr>
            <a:xfrm>
              <a:off x="9270299" y="3960308"/>
              <a:ext cx="164790" cy="303561"/>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6" name="34 CuadroTexto"/>
            <p:cNvSpPr txBox="1"/>
            <p:nvPr/>
          </p:nvSpPr>
          <p:spPr>
            <a:xfrm>
              <a:off x="10046924" y="2882893"/>
              <a:ext cx="1802640" cy="410369"/>
            </a:xfrm>
            <a:prstGeom prst="rect">
              <a:avLst/>
            </a:prstGeom>
            <a:noFill/>
          </p:spPr>
          <p:txBody>
            <a:bodyPr wrap="square" rtlCol="0">
              <a:spAutoFit/>
            </a:bodyPr>
            <a:lstStyle/>
            <a:p>
              <a:r>
                <a:rPr lang="en-US" sz="1400" b="1" dirty="0" smtClean="0">
                  <a:effectLst>
                    <a:outerShdw blurRad="38100" dist="38100" dir="2700000" algn="tl">
                      <a:srgbClr val="000000">
                        <a:alpha val="43137"/>
                      </a:srgbClr>
                    </a:outerShdw>
                  </a:effectLst>
                  <a:latin typeface="Arial Rounded MT Bold" pitchFamily="34" charset="0"/>
                  <a:cs typeface="Aharoni" pitchFamily="2" charset="-79"/>
                </a:rPr>
                <a:t>Performance</a:t>
              </a:r>
              <a:endParaRPr lang="en-US" sz="1400" b="1" dirty="0">
                <a:effectLst>
                  <a:outerShdw blurRad="38100" dist="38100" dir="2700000" algn="tl">
                    <a:srgbClr val="000000">
                      <a:alpha val="43137"/>
                    </a:srgbClr>
                  </a:outerShdw>
                </a:effectLst>
                <a:latin typeface="Arial Rounded MT Bold" pitchFamily="34" charset="0"/>
                <a:cs typeface="Aharoni" pitchFamily="2" charset="-79"/>
              </a:endParaRPr>
            </a:p>
          </p:txBody>
        </p:sp>
        <p:sp>
          <p:nvSpPr>
            <p:cNvPr id="77" name="35 CuadroTexto"/>
            <p:cNvSpPr txBox="1"/>
            <p:nvPr/>
          </p:nvSpPr>
          <p:spPr>
            <a:xfrm>
              <a:off x="6792103" y="2873035"/>
              <a:ext cx="1624827" cy="410369"/>
            </a:xfrm>
            <a:prstGeom prst="rect">
              <a:avLst/>
            </a:prstGeom>
            <a:noFill/>
          </p:spPr>
          <p:txBody>
            <a:bodyPr wrap="square" rtlCol="0">
              <a:spAutoFit/>
            </a:bodyPr>
            <a:lstStyle/>
            <a:p>
              <a:r>
                <a:rPr lang="en-US" sz="1400" b="1" dirty="0" smtClean="0">
                  <a:effectLst>
                    <a:outerShdw blurRad="38100" dist="38100" dir="2700000" algn="tl">
                      <a:srgbClr val="000000">
                        <a:alpha val="43137"/>
                      </a:srgbClr>
                    </a:outerShdw>
                  </a:effectLst>
                  <a:latin typeface="Arial Rounded MT Bold" pitchFamily="34" charset="0"/>
                  <a:cs typeface="Aharoni" pitchFamily="2" charset="-79"/>
                </a:rPr>
                <a:t>Robustness</a:t>
              </a:r>
              <a:endParaRPr lang="en-US" sz="1400" b="1" dirty="0">
                <a:effectLst>
                  <a:outerShdw blurRad="38100" dist="38100" dir="2700000" algn="tl">
                    <a:srgbClr val="000000">
                      <a:alpha val="43137"/>
                    </a:srgbClr>
                  </a:outerShdw>
                </a:effectLst>
                <a:latin typeface="Arial Rounded MT Bold" pitchFamily="34" charset="0"/>
                <a:cs typeface="Aharoni" pitchFamily="2" charset="-79"/>
              </a:endParaRPr>
            </a:p>
          </p:txBody>
        </p:sp>
        <p:sp>
          <p:nvSpPr>
            <p:cNvPr id="78" name="36 Flecha abajo"/>
            <p:cNvSpPr/>
            <p:nvPr/>
          </p:nvSpPr>
          <p:spPr>
            <a:xfrm>
              <a:off x="8929484" y="5006963"/>
              <a:ext cx="468351" cy="442332"/>
            </a:xfrm>
            <a:prstGeom prst="downArrow">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37 Elipse"/>
            <p:cNvSpPr/>
            <p:nvPr/>
          </p:nvSpPr>
          <p:spPr>
            <a:xfrm>
              <a:off x="8074055" y="5593202"/>
              <a:ext cx="780585" cy="711200"/>
            </a:xfrm>
            <a:prstGeom prst="ellipse">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1"/>
                  </a:solidFill>
                  <a:effectLst>
                    <a:outerShdw blurRad="38100" dist="38100" dir="2700000" algn="tl">
                      <a:srgbClr val="000000">
                        <a:alpha val="43137"/>
                      </a:srgbClr>
                    </a:outerShdw>
                  </a:effectLst>
                  <a:latin typeface="Aharoni" pitchFamily="2" charset="-79"/>
                  <a:cs typeface="Aharoni" pitchFamily="2" charset="-79"/>
                </a:rPr>
                <a:t>F</a:t>
              </a:r>
              <a:endParaRPr lang="en-US" sz="3600" dirty="0">
                <a:solidFill>
                  <a:schemeClr val="tx1"/>
                </a:solidFill>
                <a:effectLst>
                  <a:outerShdw blurRad="38100" dist="38100" dir="2700000" algn="tl">
                    <a:srgbClr val="000000">
                      <a:alpha val="43137"/>
                    </a:srgbClr>
                  </a:outerShdw>
                </a:effectLst>
                <a:latin typeface="Aharoni" pitchFamily="2" charset="-79"/>
                <a:cs typeface="Aharoni" pitchFamily="2" charset="-79"/>
              </a:endParaRPr>
            </a:p>
          </p:txBody>
        </p:sp>
        <p:sp>
          <p:nvSpPr>
            <p:cNvPr id="80" name="38 Elipse"/>
            <p:cNvSpPr/>
            <p:nvPr/>
          </p:nvSpPr>
          <p:spPr>
            <a:xfrm>
              <a:off x="9545856" y="5593202"/>
              <a:ext cx="780585" cy="711200"/>
            </a:xfrm>
            <a:prstGeom prst="ellipse">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1"/>
                  </a:solidFill>
                  <a:effectLst>
                    <a:outerShdw blurRad="38100" dist="38100" dir="2700000" algn="tl">
                      <a:srgbClr val="000000">
                        <a:alpha val="43137"/>
                      </a:srgbClr>
                    </a:outerShdw>
                  </a:effectLst>
                  <a:latin typeface="Aharoni" pitchFamily="2" charset="-79"/>
                  <a:cs typeface="Aharoni" pitchFamily="2" charset="-79"/>
                </a:rPr>
                <a:t>G</a:t>
              </a:r>
              <a:endParaRPr lang="en-US" sz="3600" dirty="0">
                <a:solidFill>
                  <a:schemeClr val="tx1"/>
                </a:solidFill>
                <a:effectLst>
                  <a:outerShdw blurRad="38100" dist="38100" dir="2700000" algn="tl">
                    <a:srgbClr val="000000">
                      <a:alpha val="43137"/>
                    </a:srgbClr>
                  </a:outerShdw>
                </a:effectLst>
                <a:latin typeface="Aharoni" pitchFamily="2" charset="-79"/>
                <a:cs typeface="Aharoni" pitchFamily="2" charset="-79"/>
              </a:endParaRPr>
            </a:p>
          </p:txBody>
        </p:sp>
        <p:sp>
          <p:nvSpPr>
            <p:cNvPr id="81" name="39 Rectángulo"/>
            <p:cNvSpPr/>
            <p:nvPr/>
          </p:nvSpPr>
          <p:spPr>
            <a:xfrm>
              <a:off x="8970836" y="5521699"/>
              <a:ext cx="355735" cy="943848"/>
            </a:xfrm>
            <a:prstGeom prst="rect">
              <a:avLst/>
            </a:prstGeom>
          </p:spPr>
          <p:txBody>
            <a:bodyPr wrap="square">
              <a:spAutoFit/>
            </a:bodyPr>
            <a:lstStyle/>
            <a:p>
              <a:pPr algn="ctr"/>
              <a:r>
                <a:rPr lang="en-US" sz="4000" b="1" dirty="0" smtClean="0">
                  <a:effectLst>
                    <a:outerShdw blurRad="38100" dist="38100" dir="2700000" algn="tl">
                      <a:srgbClr val="000000">
                        <a:alpha val="43137"/>
                      </a:srgbClr>
                    </a:outerShdw>
                  </a:effectLst>
                  <a:latin typeface="Aharoni" pitchFamily="2" charset="-79"/>
                  <a:cs typeface="Aharoni" pitchFamily="2" charset="-79"/>
                </a:rPr>
                <a:t>+</a:t>
              </a:r>
              <a:endParaRPr lang="en-US" sz="4000" dirty="0">
                <a:effectLst>
                  <a:outerShdw blurRad="38100" dist="38100" dir="2700000" algn="tl">
                    <a:srgbClr val="000000">
                      <a:alpha val="43137"/>
                    </a:srgbClr>
                  </a:outerShdw>
                </a:effectLst>
                <a:latin typeface="Aharoni" pitchFamily="2" charset="-79"/>
                <a:cs typeface="Aharoni" pitchFamily="2" charset="-79"/>
              </a:endParaRPr>
            </a:p>
          </p:txBody>
        </p:sp>
      </p:grpSp>
      <p:sp>
        <p:nvSpPr>
          <p:cNvPr id="84" name="Rectángulo 83"/>
          <p:cNvSpPr/>
          <p:nvPr/>
        </p:nvSpPr>
        <p:spPr>
          <a:xfrm>
            <a:off x="1684914" y="509465"/>
            <a:ext cx="1319592" cy="1338828"/>
          </a:xfrm>
          <a:prstGeom prst="rect">
            <a:avLst/>
          </a:prstGeom>
        </p:spPr>
        <p:txBody>
          <a:bodyPr wrap="none">
            <a:spAutoFit/>
          </a:bodyPr>
          <a:lstStyle/>
          <a:p>
            <a:pPr>
              <a:lnSpc>
                <a:spcPct val="150000"/>
              </a:lnSpc>
            </a:pPr>
            <a:r>
              <a:rPr lang="pt-BR" sz="5400" b="1" dirty="0" smtClean="0">
                <a:solidFill>
                  <a:srgbClr val="0070C0"/>
                </a:solidFill>
              </a:rPr>
              <a:t>QFT</a:t>
            </a:r>
            <a:endParaRPr lang="pt-BR" sz="5400" b="1" dirty="0">
              <a:solidFill>
                <a:srgbClr val="0070C0"/>
              </a:solidFill>
            </a:endParaRPr>
          </a:p>
        </p:txBody>
      </p:sp>
      <p:sp>
        <p:nvSpPr>
          <p:cNvPr id="85" name="Rectángulo 84"/>
          <p:cNvSpPr/>
          <p:nvPr/>
        </p:nvSpPr>
        <p:spPr>
          <a:xfrm>
            <a:off x="669707" y="1611910"/>
            <a:ext cx="3460211" cy="507831"/>
          </a:xfrm>
          <a:prstGeom prst="rect">
            <a:avLst/>
          </a:prstGeom>
        </p:spPr>
        <p:txBody>
          <a:bodyPr wrap="square">
            <a:spAutoFit/>
          </a:bodyPr>
          <a:lstStyle/>
          <a:p>
            <a:pPr algn="ctr">
              <a:lnSpc>
                <a:spcPct val="150000"/>
              </a:lnSpc>
            </a:pPr>
            <a:r>
              <a:rPr lang="pt-BR" b="1" dirty="0" err="1" smtClean="0">
                <a:solidFill>
                  <a:srgbClr val="0070C0"/>
                </a:solidFill>
              </a:rPr>
              <a:t>Q</a:t>
            </a:r>
            <a:r>
              <a:rPr lang="pt-BR" b="1" dirty="0" err="1" smtClean="0"/>
              <a:t>uantitative</a:t>
            </a:r>
            <a:r>
              <a:rPr lang="pt-BR" b="1" dirty="0" smtClean="0"/>
              <a:t> </a:t>
            </a:r>
            <a:r>
              <a:rPr lang="pt-BR" b="1" dirty="0" smtClean="0">
                <a:solidFill>
                  <a:srgbClr val="0070C0"/>
                </a:solidFill>
              </a:rPr>
              <a:t>F</a:t>
            </a:r>
            <a:r>
              <a:rPr lang="pt-BR" b="1" dirty="0" smtClean="0"/>
              <a:t>eedback </a:t>
            </a:r>
            <a:r>
              <a:rPr lang="pt-BR" b="1" dirty="0" err="1" smtClean="0">
                <a:solidFill>
                  <a:srgbClr val="0070C0"/>
                </a:solidFill>
              </a:rPr>
              <a:t>T</a:t>
            </a:r>
            <a:r>
              <a:rPr lang="pt-BR" b="1" dirty="0" err="1" smtClean="0"/>
              <a:t>heory</a:t>
            </a:r>
            <a:endParaRPr lang="pt-BR" b="1" dirty="0"/>
          </a:p>
        </p:txBody>
      </p:sp>
    </p:spTree>
    <p:custDataLst>
      <p:tags r:id="rId1"/>
    </p:custDataLst>
    <p:extLst>
      <p:ext uri="{BB962C8B-B14F-4D97-AF65-F5344CB8AC3E}">
        <p14:creationId xmlns:p14="http://schemas.microsoft.com/office/powerpoint/2010/main" val="33183977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5312528" y="3632200"/>
            <a:ext cx="3454400" cy="2458653"/>
          </a:xfrm>
          <a:prstGeom prst="rect">
            <a:avLst/>
          </a:prstGeom>
        </p:spPr>
      </p:pic>
      <p:pic>
        <p:nvPicPr>
          <p:cNvPr id="4" name="Imagen 3"/>
          <p:cNvPicPr>
            <a:picLocks noChangeAspect="1"/>
          </p:cNvPicPr>
          <p:nvPr/>
        </p:nvPicPr>
        <p:blipFill>
          <a:blip r:embed="rId4"/>
          <a:stretch>
            <a:fillRect/>
          </a:stretch>
        </p:blipFill>
        <p:spPr>
          <a:xfrm>
            <a:off x="348232" y="4130764"/>
            <a:ext cx="4807968" cy="1977935"/>
          </a:xfrm>
          <a:prstGeom prst="rect">
            <a:avLst/>
          </a:prstGeom>
        </p:spPr>
      </p:pic>
      <p:sp>
        <p:nvSpPr>
          <p:cNvPr id="6" name="Rectángulo 5"/>
          <p:cNvSpPr/>
          <p:nvPr/>
        </p:nvSpPr>
        <p:spPr>
          <a:xfrm>
            <a:off x="447166" y="1009395"/>
            <a:ext cx="4610100" cy="2862322"/>
          </a:xfrm>
          <a:prstGeom prst="rect">
            <a:avLst/>
          </a:prstGeom>
        </p:spPr>
        <p:txBody>
          <a:bodyPr wrap="square">
            <a:spAutoFit/>
          </a:bodyPr>
          <a:lstStyle/>
          <a:p>
            <a:r>
              <a:rPr lang="en-US" b="1" dirty="0"/>
              <a:t>Florianópolis</a:t>
            </a:r>
            <a:r>
              <a:rPr lang="en-US" dirty="0"/>
              <a:t> </a:t>
            </a:r>
            <a:r>
              <a:rPr lang="en-US" dirty="0" smtClean="0"/>
              <a:t>is </a:t>
            </a:r>
            <a:r>
              <a:rPr lang="en-US" dirty="0"/>
              <a:t>the capital city and second largest city of the state of </a:t>
            </a:r>
            <a:r>
              <a:rPr lang="en-US" b="1" dirty="0"/>
              <a:t>Santa Catarina</a:t>
            </a:r>
            <a:r>
              <a:rPr lang="en-US" dirty="0"/>
              <a:t>, in the South </a:t>
            </a:r>
            <a:r>
              <a:rPr lang="en-US" dirty="0" smtClean="0"/>
              <a:t>of </a:t>
            </a:r>
            <a:r>
              <a:rPr lang="en-US" dirty="0"/>
              <a:t>Brazil. It is composed of one main </a:t>
            </a:r>
            <a:r>
              <a:rPr lang="en-US" dirty="0" smtClean="0"/>
              <a:t>island, a </a:t>
            </a:r>
            <a:r>
              <a:rPr lang="en-US" dirty="0"/>
              <a:t>continental part and the surrounding small islands.</a:t>
            </a:r>
            <a:endParaRPr lang="en-US" dirty="0" smtClean="0"/>
          </a:p>
          <a:p>
            <a:endParaRPr lang="en-US" dirty="0"/>
          </a:p>
          <a:p>
            <a:pPr algn="just"/>
            <a:r>
              <a:rPr lang="en-US" dirty="0" smtClean="0"/>
              <a:t>The </a:t>
            </a:r>
            <a:r>
              <a:rPr lang="en-US" dirty="0"/>
              <a:t>city is known for having a very high quality of life, ranked as the country's third highest Human Development Index score among all Brazilian </a:t>
            </a:r>
            <a:r>
              <a:rPr lang="en-US" dirty="0" smtClean="0"/>
              <a:t>cities.</a:t>
            </a:r>
            <a:endParaRPr lang="en-US" dirty="0"/>
          </a:p>
        </p:txBody>
      </p:sp>
      <p:pic>
        <p:nvPicPr>
          <p:cNvPr id="8" name="Imagen 7"/>
          <p:cNvPicPr>
            <a:picLocks noChangeAspect="1"/>
          </p:cNvPicPr>
          <p:nvPr/>
        </p:nvPicPr>
        <p:blipFill>
          <a:blip r:embed="rId5"/>
          <a:stretch>
            <a:fillRect/>
          </a:stretch>
        </p:blipFill>
        <p:spPr>
          <a:xfrm>
            <a:off x="5312528" y="1009395"/>
            <a:ext cx="3454400" cy="2470405"/>
          </a:xfrm>
          <a:prstGeom prst="rect">
            <a:avLst/>
          </a:prstGeom>
        </p:spPr>
      </p:pic>
      <p:sp>
        <p:nvSpPr>
          <p:cNvPr id="7" name="Rectángulo 6"/>
          <p:cNvSpPr/>
          <p:nvPr/>
        </p:nvSpPr>
        <p:spPr>
          <a:xfrm>
            <a:off x="278163" y="36561"/>
            <a:ext cx="3005576" cy="523220"/>
          </a:xfrm>
          <a:prstGeom prst="rect">
            <a:avLst/>
          </a:prstGeom>
        </p:spPr>
        <p:txBody>
          <a:bodyPr wrap="square">
            <a:spAutoFit/>
          </a:bodyPr>
          <a:lstStyle/>
          <a:p>
            <a:r>
              <a:rPr lang="en-US" sz="2800" b="1" dirty="0" smtClean="0">
                <a:solidFill>
                  <a:srgbClr val="FFC000"/>
                </a:solidFill>
              </a:rPr>
              <a:t>Introduction</a:t>
            </a:r>
            <a:endParaRPr lang="en-US" sz="2800" b="1" dirty="0">
              <a:solidFill>
                <a:srgbClr val="FFC000"/>
              </a:solidFill>
            </a:endParaRPr>
          </a:p>
        </p:txBody>
      </p:sp>
    </p:spTree>
    <p:extLst>
      <p:ext uri="{BB962C8B-B14F-4D97-AF65-F5344CB8AC3E}">
        <p14:creationId xmlns:p14="http://schemas.microsoft.com/office/powerpoint/2010/main" val="16632592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25 Rectángulo"/>
          <p:cNvSpPr/>
          <p:nvPr/>
        </p:nvSpPr>
        <p:spPr>
          <a:xfrm>
            <a:off x="2836400" y="3582194"/>
            <a:ext cx="511320" cy="398996"/>
          </a:xfrm>
          <a:prstGeom prst="rect">
            <a:avLst/>
          </a:prstGeom>
          <a:solidFill>
            <a:srgbClr val="FFC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51 Rectángulo"/>
          <p:cNvSpPr/>
          <p:nvPr/>
        </p:nvSpPr>
        <p:spPr>
          <a:xfrm>
            <a:off x="4521644" y="3589260"/>
            <a:ext cx="518848" cy="384861"/>
          </a:xfrm>
          <a:prstGeom prst="rect">
            <a:avLst/>
          </a:prstGeom>
          <a:solidFill>
            <a:srgbClr val="FFC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52 Rectángulo"/>
          <p:cNvSpPr/>
          <p:nvPr/>
        </p:nvSpPr>
        <p:spPr>
          <a:xfrm>
            <a:off x="6063860" y="3582194"/>
            <a:ext cx="522678" cy="384861"/>
          </a:xfrm>
          <a:prstGeom prst="rect">
            <a:avLst/>
          </a:prstGeom>
          <a:solidFill>
            <a:srgbClr val="FFC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60 Rectángulo"/>
          <p:cNvSpPr/>
          <p:nvPr/>
        </p:nvSpPr>
        <p:spPr>
          <a:xfrm>
            <a:off x="5244397" y="4296069"/>
            <a:ext cx="513465" cy="381537"/>
          </a:xfrm>
          <a:prstGeom prst="rect">
            <a:avLst/>
          </a:prstGeom>
          <a:solidFill>
            <a:srgbClr val="FFC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58 Rectángulo redondeado"/>
          <p:cNvSpPr/>
          <p:nvPr/>
        </p:nvSpPr>
        <p:spPr>
          <a:xfrm>
            <a:off x="7781785" y="3589261"/>
            <a:ext cx="473876" cy="384861"/>
          </a:xfrm>
          <a:prstGeom prst="roundRect">
            <a:avLst>
              <a:gd name="adj" fmla="val 50000"/>
            </a:avLst>
          </a:prstGeom>
          <a:solidFill>
            <a:srgbClr val="FFC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59 Rectángulo redondeado"/>
          <p:cNvSpPr/>
          <p:nvPr/>
        </p:nvSpPr>
        <p:spPr>
          <a:xfrm>
            <a:off x="7787491" y="4297552"/>
            <a:ext cx="473876" cy="384861"/>
          </a:xfrm>
          <a:prstGeom prst="roundRect">
            <a:avLst>
              <a:gd name="adj" fmla="val 50000"/>
            </a:avLst>
          </a:prstGeom>
          <a:solidFill>
            <a:srgbClr val="FFC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54 Rectángulo redondeado"/>
          <p:cNvSpPr/>
          <p:nvPr/>
        </p:nvSpPr>
        <p:spPr>
          <a:xfrm>
            <a:off x="5309565" y="2954516"/>
            <a:ext cx="617793" cy="360119"/>
          </a:xfrm>
          <a:prstGeom prst="roundRect">
            <a:avLst>
              <a:gd name="adj" fmla="val 50000"/>
            </a:avLst>
          </a:prstGeom>
          <a:solidFill>
            <a:srgbClr val="FFC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55 Rectángulo redondeado"/>
          <p:cNvSpPr/>
          <p:nvPr/>
        </p:nvSpPr>
        <p:spPr>
          <a:xfrm>
            <a:off x="6769251" y="2954516"/>
            <a:ext cx="617793" cy="360119"/>
          </a:xfrm>
          <a:prstGeom prst="roundRect">
            <a:avLst>
              <a:gd name="adj" fmla="val 50000"/>
            </a:avLst>
          </a:prstGeom>
          <a:solidFill>
            <a:srgbClr val="FFC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48 Rectángulo redondeado"/>
          <p:cNvSpPr/>
          <p:nvPr/>
        </p:nvSpPr>
        <p:spPr>
          <a:xfrm>
            <a:off x="1821901" y="3564485"/>
            <a:ext cx="473876" cy="384861"/>
          </a:xfrm>
          <a:prstGeom prst="roundRect">
            <a:avLst>
              <a:gd name="adj" fmla="val 50000"/>
            </a:avLst>
          </a:prstGeom>
          <a:solidFill>
            <a:srgbClr val="FFC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2 Rectángulo"/>
          <p:cNvSpPr/>
          <p:nvPr/>
        </p:nvSpPr>
        <p:spPr>
          <a:xfrm>
            <a:off x="727886" y="1352163"/>
            <a:ext cx="3793758" cy="369332"/>
          </a:xfrm>
          <a:prstGeom prst="rect">
            <a:avLst/>
          </a:prstGeom>
        </p:spPr>
        <p:txBody>
          <a:bodyPr wrap="square">
            <a:spAutoFit/>
          </a:bodyPr>
          <a:lstStyle/>
          <a:p>
            <a:r>
              <a:rPr lang="en-US" dirty="0" smtClean="0"/>
              <a:t>Based on a 2-DOF canonical system:</a:t>
            </a:r>
            <a:endParaRPr lang="en-US" dirty="0"/>
          </a:p>
        </p:txBody>
      </p:sp>
      <p:sp>
        <p:nvSpPr>
          <p:cNvPr id="93" name="9 Llamada de flecha a la derecha"/>
          <p:cNvSpPr/>
          <p:nvPr/>
        </p:nvSpPr>
        <p:spPr>
          <a:xfrm>
            <a:off x="434340" y="3514087"/>
            <a:ext cx="1316861" cy="485658"/>
          </a:xfrm>
          <a:prstGeom prst="rightArrowCallout">
            <a:avLst>
              <a:gd name="adj1" fmla="val 25000"/>
              <a:gd name="adj2" fmla="val 25000"/>
              <a:gd name="adj3" fmla="val 25000"/>
              <a:gd name="adj4" fmla="val 83533"/>
            </a:avLst>
          </a:prstGeom>
          <a:solidFill>
            <a:schemeClr val="tx2">
              <a:lumMod val="7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Reference</a:t>
            </a:r>
            <a:endParaRPr lang="en-US" sz="1600" b="1" dirty="0"/>
          </a:p>
        </p:txBody>
      </p:sp>
      <p:sp>
        <p:nvSpPr>
          <p:cNvPr id="94" name="33 Llamada de flecha a la derecha"/>
          <p:cNvSpPr/>
          <p:nvPr/>
        </p:nvSpPr>
        <p:spPr>
          <a:xfrm rot="5400000">
            <a:off x="5035111" y="1729602"/>
            <a:ext cx="1048282" cy="1306667"/>
          </a:xfrm>
          <a:prstGeom prst="rightArrowCallout">
            <a:avLst>
              <a:gd name="adj1" fmla="val 13005"/>
              <a:gd name="adj2" fmla="val 13504"/>
              <a:gd name="adj3" fmla="val 14527"/>
              <a:gd name="adj4" fmla="val 73043"/>
            </a:avLst>
          </a:prstGeom>
          <a:solidFill>
            <a:schemeClr val="tx2">
              <a:lumMod val="7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smtClean="0"/>
              <a:t>Disturbance before the plant</a:t>
            </a:r>
            <a:endParaRPr lang="en-US" sz="1600" b="1" dirty="0"/>
          </a:p>
        </p:txBody>
      </p:sp>
      <p:sp>
        <p:nvSpPr>
          <p:cNvPr id="95" name="39 Llamada de flecha a la derecha"/>
          <p:cNvSpPr/>
          <p:nvPr/>
        </p:nvSpPr>
        <p:spPr>
          <a:xfrm rot="5400000">
            <a:off x="6503204" y="1736897"/>
            <a:ext cx="1048286" cy="1299646"/>
          </a:xfrm>
          <a:prstGeom prst="rightArrowCallout">
            <a:avLst>
              <a:gd name="adj1" fmla="val 13005"/>
              <a:gd name="adj2" fmla="val 13504"/>
              <a:gd name="adj3" fmla="val 14527"/>
              <a:gd name="adj4" fmla="val 73043"/>
            </a:avLst>
          </a:prstGeom>
          <a:solidFill>
            <a:schemeClr val="tx2">
              <a:lumMod val="7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smtClean="0"/>
              <a:t>Disturbance after the plant</a:t>
            </a:r>
            <a:endParaRPr lang="en-US" sz="1600" b="1" dirty="0"/>
          </a:p>
        </p:txBody>
      </p:sp>
      <p:sp>
        <p:nvSpPr>
          <p:cNvPr id="96" name="40 Llamada de flecha a la derecha"/>
          <p:cNvSpPr/>
          <p:nvPr/>
        </p:nvSpPr>
        <p:spPr>
          <a:xfrm rot="5400000">
            <a:off x="4413878" y="2462866"/>
            <a:ext cx="742230" cy="1306667"/>
          </a:xfrm>
          <a:prstGeom prst="rightArrowCallout">
            <a:avLst>
              <a:gd name="adj1" fmla="val 22882"/>
              <a:gd name="adj2" fmla="val 20912"/>
              <a:gd name="adj3" fmla="val 21935"/>
              <a:gd name="adj4" fmla="val 60697"/>
            </a:avLst>
          </a:prstGeom>
          <a:solidFill>
            <a:schemeClr val="tx2">
              <a:lumMod val="7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smtClean="0"/>
              <a:t>Controller</a:t>
            </a:r>
            <a:endParaRPr lang="en-US" sz="1600" b="1" dirty="0"/>
          </a:p>
        </p:txBody>
      </p:sp>
      <p:sp>
        <p:nvSpPr>
          <p:cNvPr id="97" name="41 Llamada de flecha a la derecha"/>
          <p:cNvSpPr/>
          <p:nvPr/>
        </p:nvSpPr>
        <p:spPr>
          <a:xfrm rot="5400000" flipH="1">
            <a:off x="2719820" y="3974656"/>
            <a:ext cx="696415" cy="1030655"/>
          </a:xfrm>
          <a:prstGeom prst="rightArrowCallout">
            <a:avLst>
              <a:gd name="adj1" fmla="val 22882"/>
              <a:gd name="adj2" fmla="val 20912"/>
              <a:gd name="adj3" fmla="val 21935"/>
              <a:gd name="adj4" fmla="val 60697"/>
            </a:avLst>
          </a:prstGeom>
          <a:solidFill>
            <a:schemeClr val="tx2">
              <a:lumMod val="7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smtClean="0"/>
              <a:t>Prefilter</a:t>
            </a:r>
            <a:endParaRPr lang="en-US" sz="1600" b="1" dirty="0"/>
          </a:p>
        </p:txBody>
      </p:sp>
      <p:sp>
        <p:nvSpPr>
          <p:cNvPr id="98" name="42 Llamada de flecha a la derecha"/>
          <p:cNvSpPr/>
          <p:nvPr/>
        </p:nvSpPr>
        <p:spPr>
          <a:xfrm rot="5400000">
            <a:off x="5954575" y="2660316"/>
            <a:ext cx="742230" cy="911769"/>
          </a:xfrm>
          <a:prstGeom prst="rightArrowCallout">
            <a:avLst>
              <a:gd name="adj1" fmla="val 22882"/>
              <a:gd name="adj2" fmla="val 20912"/>
              <a:gd name="adj3" fmla="val 21935"/>
              <a:gd name="adj4" fmla="val 60697"/>
            </a:avLst>
          </a:prstGeom>
          <a:solidFill>
            <a:schemeClr val="tx2">
              <a:lumMod val="7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smtClean="0"/>
              <a:t>Plant</a:t>
            </a:r>
            <a:endParaRPr lang="en-US" sz="1600" b="1" dirty="0"/>
          </a:p>
        </p:txBody>
      </p:sp>
      <p:sp>
        <p:nvSpPr>
          <p:cNvPr id="99" name="43 Llamada de flecha a la derecha"/>
          <p:cNvSpPr/>
          <p:nvPr/>
        </p:nvSpPr>
        <p:spPr>
          <a:xfrm rot="5400000" flipH="1">
            <a:off x="5146344" y="4757247"/>
            <a:ext cx="696415" cy="894217"/>
          </a:xfrm>
          <a:prstGeom prst="rightArrowCallout">
            <a:avLst>
              <a:gd name="adj1" fmla="val 22882"/>
              <a:gd name="adj2" fmla="val 20912"/>
              <a:gd name="adj3" fmla="val 21935"/>
              <a:gd name="adj4" fmla="val 60697"/>
            </a:avLst>
          </a:prstGeom>
          <a:solidFill>
            <a:schemeClr val="tx2">
              <a:lumMod val="7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smtClean="0"/>
              <a:t>Sensor</a:t>
            </a:r>
            <a:endParaRPr lang="en-US" sz="1600" b="1" dirty="0"/>
          </a:p>
        </p:txBody>
      </p:sp>
      <p:sp>
        <p:nvSpPr>
          <p:cNvPr id="100" name="44 Llamada de flecha a la derecha"/>
          <p:cNvSpPr/>
          <p:nvPr/>
        </p:nvSpPr>
        <p:spPr>
          <a:xfrm rot="5400000">
            <a:off x="7662534" y="2678691"/>
            <a:ext cx="742234" cy="911769"/>
          </a:xfrm>
          <a:prstGeom prst="rightArrowCallout">
            <a:avLst>
              <a:gd name="adj1" fmla="val 22882"/>
              <a:gd name="adj2" fmla="val 20912"/>
              <a:gd name="adj3" fmla="val 21935"/>
              <a:gd name="adj4" fmla="val 60697"/>
            </a:avLst>
          </a:prstGeom>
          <a:solidFill>
            <a:schemeClr val="tx2">
              <a:lumMod val="7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smtClean="0"/>
              <a:t>Output</a:t>
            </a:r>
            <a:endParaRPr lang="en-US" sz="1600" b="1" dirty="0"/>
          </a:p>
        </p:txBody>
      </p:sp>
      <p:sp>
        <p:nvSpPr>
          <p:cNvPr id="101" name="45 Llamada de flecha a la derecha"/>
          <p:cNvSpPr/>
          <p:nvPr/>
        </p:nvSpPr>
        <p:spPr>
          <a:xfrm rot="5400000" flipH="1">
            <a:off x="7663364" y="4721581"/>
            <a:ext cx="696413" cy="894217"/>
          </a:xfrm>
          <a:prstGeom prst="rightArrowCallout">
            <a:avLst>
              <a:gd name="adj1" fmla="val 22882"/>
              <a:gd name="adj2" fmla="val 20912"/>
              <a:gd name="adj3" fmla="val 21935"/>
              <a:gd name="adj4" fmla="val 60697"/>
            </a:avLst>
          </a:prstGeom>
          <a:solidFill>
            <a:schemeClr val="tx2">
              <a:lumMod val="7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smtClean="0"/>
              <a:t>Noise</a:t>
            </a:r>
            <a:endParaRPr lang="en-US" sz="1600" b="1" dirty="0"/>
          </a:p>
        </p:txBody>
      </p:sp>
      <p:pic>
        <p:nvPicPr>
          <p:cNvPr id="92" name="Picture 9" descr="C:\Users\Victor Hugo  Ledezma\Desktop\job\Dropbox\Dissertaçao\Presentaçao\PPoint\imagenes\diagrama 2GDL.wmf"/>
          <p:cNvPicPr>
            <a:picLocks noChangeAspect="1" noChangeArrowheads="1"/>
          </p:cNvPicPr>
          <p:nvPr/>
        </p:nvPicPr>
        <p:blipFill>
          <a:blip r:embed="rId3" cstate="print"/>
          <a:srcRect/>
          <a:stretch>
            <a:fillRect/>
          </a:stretch>
        </p:blipFill>
        <p:spPr bwMode="auto">
          <a:xfrm>
            <a:off x="1902042" y="3053740"/>
            <a:ext cx="6322097" cy="1623866"/>
          </a:xfrm>
          <a:prstGeom prst="rect">
            <a:avLst/>
          </a:prstGeom>
          <a:noFill/>
        </p:spPr>
      </p:pic>
    </p:spTree>
    <p:custDataLst>
      <p:tags r:id="rId1"/>
    </p:custDataLst>
    <p:extLst>
      <p:ext uri="{BB962C8B-B14F-4D97-AF65-F5344CB8AC3E}">
        <p14:creationId xmlns:p14="http://schemas.microsoft.com/office/powerpoint/2010/main" val="246705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500"/>
                                        <p:tgtEl>
                                          <p:spTgt spid="91"/>
                                        </p:tgtEl>
                                      </p:cBhvr>
                                    </p:animEffect>
                                  </p:childTnLst>
                                </p:cTn>
                              </p:par>
                              <p:par>
                                <p:cTn id="8" presetID="10" presetClass="entr" presetSubtype="0"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500"/>
                                        <p:tgtEl>
                                          <p:spTgt spid="9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par>
                          <p:cTn id="15" fill="hold">
                            <p:stCondLst>
                              <p:cond delay="0"/>
                            </p:stCondLst>
                            <p:childTnLst>
                              <p:par>
                                <p:cTn id="16" presetID="12" presetClass="entr" presetSubtype="2" fill="hold" grpId="0" nodeType="afterEffect">
                                  <p:stCondLst>
                                    <p:cond delay="1000"/>
                                  </p:stCondLst>
                                  <p:childTnLst>
                                    <p:set>
                                      <p:cBhvr>
                                        <p:cTn id="17" dur="1" fill="hold">
                                          <p:stCondLst>
                                            <p:cond delay="0"/>
                                          </p:stCondLst>
                                        </p:cTn>
                                        <p:tgtEl>
                                          <p:spTgt spid="93"/>
                                        </p:tgtEl>
                                        <p:attrNameLst>
                                          <p:attrName>style.visibility</p:attrName>
                                        </p:attrNameLst>
                                      </p:cBhvr>
                                      <p:to>
                                        <p:strVal val="visible"/>
                                      </p:to>
                                    </p:set>
                                    <p:animEffect transition="in" filter="slide(fromRight)">
                                      <p:cBhvr>
                                        <p:cTn id="18" dur="500"/>
                                        <p:tgtEl>
                                          <p:spTgt spid="93"/>
                                        </p:tgtEl>
                                      </p:cBhvr>
                                    </p:animEffect>
                                  </p:childTnLst>
                                </p:cTn>
                              </p:par>
                            </p:childTnLst>
                          </p:cTn>
                        </p:par>
                        <p:par>
                          <p:cTn id="19" fill="hold">
                            <p:stCondLst>
                              <p:cond delay="1500"/>
                            </p:stCondLst>
                            <p:childTnLst>
                              <p:par>
                                <p:cTn id="20" presetID="1" presetClass="exit" presetSubtype="0" fill="hold" grpId="1" nodeType="afterEffect">
                                  <p:stCondLst>
                                    <p:cond delay="500"/>
                                  </p:stCondLst>
                                  <p:childTnLst>
                                    <p:set>
                                      <p:cBhvr>
                                        <p:cTn id="21" dur="1" fill="hold">
                                          <p:stCondLst>
                                            <p:cond delay="0"/>
                                          </p:stCondLst>
                                        </p:cTn>
                                        <p:tgtEl>
                                          <p:spTgt spid="90"/>
                                        </p:tgtEl>
                                        <p:attrNameLst>
                                          <p:attrName>style.visibility</p:attrName>
                                        </p:attrNameLst>
                                      </p:cBhvr>
                                      <p:to>
                                        <p:strVal val="hidden"/>
                                      </p:to>
                                    </p:set>
                                  </p:childTnLst>
                                </p:cTn>
                              </p:par>
                            </p:childTnLst>
                          </p:cTn>
                        </p:par>
                        <p:par>
                          <p:cTn id="22" fill="hold">
                            <p:stCondLst>
                              <p:cond delay="2000"/>
                            </p:stCondLst>
                            <p:childTnLst>
                              <p:par>
                                <p:cTn id="23" presetID="1" presetClass="exit" presetSubtype="0" fill="hold" grpId="1" nodeType="afterEffect">
                                  <p:stCondLst>
                                    <p:cond delay="0"/>
                                  </p:stCondLst>
                                  <p:childTnLst>
                                    <p:set>
                                      <p:cBhvr>
                                        <p:cTn id="24" dur="1" fill="hold">
                                          <p:stCondLst>
                                            <p:cond delay="0"/>
                                          </p:stCondLst>
                                        </p:cTn>
                                        <p:tgtEl>
                                          <p:spTgt spid="93"/>
                                        </p:tgtEl>
                                        <p:attrNameLst>
                                          <p:attrName>style.visibility</p:attrName>
                                        </p:attrNameLst>
                                      </p:cBhvr>
                                      <p:to>
                                        <p:strVal val="hidden"/>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82"/>
                                        </p:tgtEl>
                                        <p:attrNameLst>
                                          <p:attrName>style.visibility</p:attrName>
                                        </p:attrNameLst>
                                      </p:cBhvr>
                                      <p:to>
                                        <p:strVal val="visible"/>
                                      </p:to>
                                    </p:set>
                                  </p:childTnLst>
                                </p:cTn>
                              </p:par>
                            </p:childTnLst>
                          </p:cTn>
                        </p:par>
                        <p:par>
                          <p:cTn id="28" fill="hold">
                            <p:stCondLst>
                              <p:cond delay="2000"/>
                            </p:stCondLst>
                            <p:childTnLst>
                              <p:par>
                                <p:cTn id="29" presetID="12" presetClass="entr" presetSubtype="1" fill="hold" grpId="0" nodeType="afterEffect">
                                  <p:stCondLst>
                                    <p:cond delay="0"/>
                                  </p:stCondLst>
                                  <p:childTnLst>
                                    <p:set>
                                      <p:cBhvr>
                                        <p:cTn id="30" dur="1" fill="hold">
                                          <p:stCondLst>
                                            <p:cond delay="0"/>
                                          </p:stCondLst>
                                        </p:cTn>
                                        <p:tgtEl>
                                          <p:spTgt spid="97"/>
                                        </p:tgtEl>
                                        <p:attrNameLst>
                                          <p:attrName>style.visibility</p:attrName>
                                        </p:attrNameLst>
                                      </p:cBhvr>
                                      <p:to>
                                        <p:strVal val="visible"/>
                                      </p:to>
                                    </p:set>
                                    <p:animEffect transition="in" filter="slide(fromTop)">
                                      <p:cBhvr>
                                        <p:cTn id="31" dur="500"/>
                                        <p:tgtEl>
                                          <p:spTgt spid="97"/>
                                        </p:tgtEl>
                                      </p:cBhvr>
                                    </p:animEffect>
                                  </p:childTnLst>
                                </p:cTn>
                              </p:par>
                            </p:childTnLst>
                          </p:cTn>
                        </p:par>
                        <p:par>
                          <p:cTn id="32" fill="hold">
                            <p:stCondLst>
                              <p:cond delay="2500"/>
                            </p:stCondLst>
                            <p:childTnLst>
                              <p:par>
                                <p:cTn id="33" presetID="1" presetClass="exit" presetSubtype="0" fill="hold" grpId="1" nodeType="afterEffect">
                                  <p:stCondLst>
                                    <p:cond delay="500"/>
                                  </p:stCondLst>
                                  <p:childTnLst>
                                    <p:set>
                                      <p:cBhvr>
                                        <p:cTn id="34" dur="1" fill="hold">
                                          <p:stCondLst>
                                            <p:cond delay="0"/>
                                          </p:stCondLst>
                                        </p:cTn>
                                        <p:tgtEl>
                                          <p:spTgt spid="82"/>
                                        </p:tgtEl>
                                        <p:attrNameLst>
                                          <p:attrName>style.visibility</p:attrName>
                                        </p:attrNameLst>
                                      </p:cBhvr>
                                      <p:to>
                                        <p:strVal val="hidden"/>
                                      </p:to>
                                    </p:set>
                                  </p:childTnLst>
                                </p:cTn>
                              </p:par>
                            </p:childTnLst>
                          </p:cTn>
                        </p:par>
                        <p:par>
                          <p:cTn id="35" fill="hold">
                            <p:stCondLst>
                              <p:cond delay="3000"/>
                            </p:stCondLst>
                            <p:childTnLst>
                              <p:par>
                                <p:cTn id="36" presetID="1" presetClass="exit" presetSubtype="0" fill="hold" grpId="1" nodeType="afterEffect">
                                  <p:stCondLst>
                                    <p:cond delay="0"/>
                                  </p:stCondLst>
                                  <p:childTnLst>
                                    <p:set>
                                      <p:cBhvr>
                                        <p:cTn id="37" dur="1" fill="hold">
                                          <p:stCondLst>
                                            <p:cond delay="0"/>
                                          </p:stCondLst>
                                        </p:cTn>
                                        <p:tgtEl>
                                          <p:spTgt spid="97"/>
                                        </p:tgtEl>
                                        <p:attrNameLst>
                                          <p:attrName>style.visibility</p:attrName>
                                        </p:attrNameLst>
                                      </p:cBhvr>
                                      <p:to>
                                        <p:strVal val="hidden"/>
                                      </p:to>
                                    </p:set>
                                  </p:childTnLst>
                                </p:cTn>
                              </p:par>
                            </p:childTnLst>
                          </p:cTn>
                        </p:par>
                        <p:par>
                          <p:cTn id="38" fill="hold">
                            <p:stCondLst>
                              <p:cond delay="3000"/>
                            </p:stCondLst>
                            <p:childTnLst>
                              <p:par>
                                <p:cTn id="39" presetID="1" presetClass="entr" presetSubtype="0" fill="hold" grpId="0" nodeType="after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par>
                          <p:cTn id="41" fill="hold">
                            <p:stCondLst>
                              <p:cond delay="3000"/>
                            </p:stCondLst>
                            <p:childTnLst>
                              <p:par>
                                <p:cTn id="42" presetID="12" presetClass="entr" presetSubtype="4" fill="hold" grpId="0" nodeType="afterEffect">
                                  <p:stCondLst>
                                    <p:cond delay="0"/>
                                  </p:stCondLst>
                                  <p:childTnLst>
                                    <p:set>
                                      <p:cBhvr>
                                        <p:cTn id="43" dur="1" fill="hold">
                                          <p:stCondLst>
                                            <p:cond delay="0"/>
                                          </p:stCondLst>
                                        </p:cTn>
                                        <p:tgtEl>
                                          <p:spTgt spid="96"/>
                                        </p:tgtEl>
                                        <p:attrNameLst>
                                          <p:attrName>style.visibility</p:attrName>
                                        </p:attrNameLst>
                                      </p:cBhvr>
                                      <p:to>
                                        <p:strVal val="visible"/>
                                      </p:to>
                                    </p:set>
                                    <p:animEffect transition="in" filter="slide(fromBottom)">
                                      <p:cBhvr>
                                        <p:cTn id="44" dur="500"/>
                                        <p:tgtEl>
                                          <p:spTgt spid="96"/>
                                        </p:tgtEl>
                                      </p:cBhvr>
                                    </p:animEffect>
                                  </p:childTnLst>
                                </p:cTn>
                              </p:par>
                            </p:childTnLst>
                          </p:cTn>
                        </p:par>
                        <p:par>
                          <p:cTn id="45" fill="hold">
                            <p:stCondLst>
                              <p:cond delay="3500"/>
                            </p:stCondLst>
                            <p:childTnLst>
                              <p:par>
                                <p:cTn id="46" presetID="1" presetClass="exit" presetSubtype="0" fill="hold" grpId="1" nodeType="afterEffect">
                                  <p:stCondLst>
                                    <p:cond delay="500"/>
                                  </p:stCondLst>
                                  <p:childTnLst>
                                    <p:set>
                                      <p:cBhvr>
                                        <p:cTn id="47" dur="1" fill="hold">
                                          <p:stCondLst>
                                            <p:cond delay="0"/>
                                          </p:stCondLst>
                                        </p:cTn>
                                        <p:tgtEl>
                                          <p:spTgt spid="83"/>
                                        </p:tgtEl>
                                        <p:attrNameLst>
                                          <p:attrName>style.visibility</p:attrName>
                                        </p:attrNameLst>
                                      </p:cBhvr>
                                      <p:to>
                                        <p:strVal val="hidden"/>
                                      </p:to>
                                    </p:set>
                                  </p:childTnLst>
                                </p:cTn>
                              </p:par>
                            </p:childTnLst>
                          </p:cTn>
                        </p:par>
                        <p:par>
                          <p:cTn id="48" fill="hold">
                            <p:stCondLst>
                              <p:cond delay="4000"/>
                            </p:stCondLst>
                            <p:childTnLst>
                              <p:par>
                                <p:cTn id="49" presetID="1" presetClass="exit" presetSubtype="0" fill="hold" grpId="1" nodeType="afterEffect">
                                  <p:stCondLst>
                                    <p:cond delay="0"/>
                                  </p:stCondLst>
                                  <p:childTnLst>
                                    <p:set>
                                      <p:cBhvr>
                                        <p:cTn id="50" dur="1" fill="hold">
                                          <p:stCondLst>
                                            <p:cond delay="0"/>
                                          </p:stCondLst>
                                        </p:cTn>
                                        <p:tgtEl>
                                          <p:spTgt spid="96"/>
                                        </p:tgtEl>
                                        <p:attrNameLst>
                                          <p:attrName>style.visibility</p:attrName>
                                        </p:attrNameLst>
                                      </p:cBhvr>
                                      <p:to>
                                        <p:strVal val="hidden"/>
                                      </p:to>
                                    </p:set>
                                  </p:childTnLst>
                                </p:cTn>
                              </p:par>
                            </p:childTnLst>
                          </p:cTn>
                        </p:par>
                        <p:par>
                          <p:cTn id="51" fill="hold">
                            <p:stCondLst>
                              <p:cond delay="4000"/>
                            </p:stCondLst>
                            <p:childTnLst>
                              <p:par>
                                <p:cTn id="52" presetID="1" presetClass="entr" presetSubtype="0" fill="hold" grpId="0" nodeType="afterEffect">
                                  <p:stCondLst>
                                    <p:cond delay="0"/>
                                  </p:stCondLst>
                                  <p:childTnLst>
                                    <p:set>
                                      <p:cBhvr>
                                        <p:cTn id="53" dur="1" fill="hold">
                                          <p:stCondLst>
                                            <p:cond delay="0"/>
                                          </p:stCondLst>
                                        </p:cTn>
                                        <p:tgtEl>
                                          <p:spTgt spid="84"/>
                                        </p:tgtEl>
                                        <p:attrNameLst>
                                          <p:attrName>style.visibility</p:attrName>
                                        </p:attrNameLst>
                                      </p:cBhvr>
                                      <p:to>
                                        <p:strVal val="visible"/>
                                      </p:to>
                                    </p:set>
                                  </p:childTnLst>
                                </p:cTn>
                              </p:par>
                            </p:childTnLst>
                          </p:cTn>
                        </p:par>
                        <p:par>
                          <p:cTn id="54" fill="hold">
                            <p:stCondLst>
                              <p:cond delay="4000"/>
                            </p:stCondLst>
                            <p:childTnLst>
                              <p:par>
                                <p:cTn id="55" presetID="12" presetClass="entr" presetSubtype="4" fill="hold" grpId="0" nodeType="afterEffect">
                                  <p:stCondLst>
                                    <p:cond delay="0"/>
                                  </p:stCondLst>
                                  <p:childTnLst>
                                    <p:set>
                                      <p:cBhvr>
                                        <p:cTn id="56" dur="1" fill="hold">
                                          <p:stCondLst>
                                            <p:cond delay="0"/>
                                          </p:stCondLst>
                                        </p:cTn>
                                        <p:tgtEl>
                                          <p:spTgt spid="98"/>
                                        </p:tgtEl>
                                        <p:attrNameLst>
                                          <p:attrName>style.visibility</p:attrName>
                                        </p:attrNameLst>
                                      </p:cBhvr>
                                      <p:to>
                                        <p:strVal val="visible"/>
                                      </p:to>
                                    </p:set>
                                    <p:animEffect transition="in" filter="slide(fromBottom)">
                                      <p:cBhvr>
                                        <p:cTn id="57" dur="500"/>
                                        <p:tgtEl>
                                          <p:spTgt spid="98"/>
                                        </p:tgtEl>
                                      </p:cBhvr>
                                    </p:animEffect>
                                  </p:childTnLst>
                                </p:cTn>
                              </p:par>
                            </p:childTnLst>
                          </p:cTn>
                        </p:par>
                        <p:par>
                          <p:cTn id="58" fill="hold">
                            <p:stCondLst>
                              <p:cond delay="4500"/>
                            </p:stCondLst>
                            <p:childTnLst>
                              <p:par>
                                <p:cTn id="59" presetID="1" presetClass="exit" presetSubtype="0" fill="hold" grpId="1" nodeType="afterEffect">
                                  <p:stCondLst>
                                    <p:cond delay="500"/>
                                  </p:stCondLst>
                                  <p:childTnLst>
                                    <p:set>
                                      <p:cBhvr>
                                        <p:cTn id="60" dur="1" fill="hold">
                                          <p:stCondLst>
                                            <p:cond delay="0"/>
                                          </p:stCondLst>
                                        </p:cTn>
                                        <p:tgtEl>
                                          <p:spTgt spid="84"/>
                                        </p:tgtEl>
                                        <p:attrNameLst>
                                          <p:attrName>style.visibility</p:attrName>
                                        </p:attrNameLst>
                                      </p:cBhvr>
                                      <p:to>
                                        <p:strVal val="hidden"/>
                                      </p:to>
                                    </p:set>
                                  </p:childTnLst>
                                </p:cTn>
                              </p:par>
                            </p:childTnLst>
                          </p:cTn>
                        </p:par>
                        <p:par>
                          <p:cTn id="61" fill="hold">
                            <p:stCondLst>
                              <p:cond delay="5000"/>
                            </p:stCondLst>
                            <p:childTnLst>
                              <p:par>
                                <p:cTn id="62" presetID="1" presetClass="exit" presetSubtype="0" fill="hold" grpId="1" nodeType="afterEffect">
                                  <p:stCondLst>
                                    <p:cond delay="0"/>
                                  </p:stCondLst>
                                  <p:childTnLst>
                                    <p:set>
                                      <p:cBhvr>
                                        <p:cTn id="63" dur="1" fill="hold">
                                          <p:stCondLst>
                                            <p:cond delay="0"/>
                                          </p:stCondLst>
                                        </p:cTn>
                                        <p:tgtEl>
                                          <p:spTgt spid="98"/>
                                        </p:tgtEl>
                                        <p:attrNameLst>
                                          <p:attrName>style.visibility</p:attrName>
                                        </p:attrNameLst>
                                      </p:cBhvr>
                                      <p:to>
                                        <p:strVal val="hidden"/>
                                      </p:to>
                                    </p:set>
                                  </p:childTnLst>
                                </p:cTn>
                              </p:par>
                            </p:childTnLst>
                          </p:cTn>
                        </p:par>
                        <p:par>
                          <p:cTn id="64" fill="hold">
                            <p:stCondLst>
                              <p:cond delay="5000"/>
                            </p:stCondLst>
                            <p:childTnLst>
                              <p:par>
                                <p:cTn id="65" presetID="1" presetClass="entr" presetSubtype="0" fill="hold" grpId="0" nodeType="afterEffect">
                                  <p:stCondLst>
                                    <p:cond delay="0"/>
                                  </p:stCondLst>
                                  <p:childTnLst>
                                    <p:set>
                                      <p:cBhvr>
                                        <p:cTn id="66" dur="1" fill="hold">
                                          <p:stCondLst>
                                            <p:cond delay="0"/>
                                          </p:stCondLst>
                                        </p:cTn>
                                        <p:tgtEl>
                                          <p:spTgt spid="88"/>
                                        </p:tgtEl>
                                        <p:attrNameLst>
                                          <p:attrName>style.visibility</p:attrName>
                                        </p:attrNameLst>
                                      </p:cBhvr>
                                      <p:to>
                                        <p:strVal val="visible"/>
                                      </p:to>
                                    </p:set>
                                  </p:childTnLst>
                                </p:cTn>
                              </p:par>
                            </p:childTnLst>
                          </p:cTn>
                        </p:par>
                        <p:par>
                          <p:cTn id="67" fill="hold">
                            <p:stCondLst>
                              <p:cond delay="5000"/>
                            </p:stCondLst>
                            <p:childTnLst>
                              <p:par>
                                <p:cTn id="68" presetID="12" presetClass="entr" presetSubtype="4" fill="hold" grpId="0" nodeType="afterEffect">
                                  <p:stCondLst>
                                    <p:cond delay="0"/>
                                  </p:stCondLst>
                                  <p:childTnLst>
                                    <p:set>
                                      <p:cBhvr>
                                        <p:cTn id="69" dur="1" fill="hold">
                                          <p:stCondLst>
                                            <p:cond delay="0"/>
                                          </p:stCondLst>
                                        </p:cTn>
                                        <p:tgtEl>
                                          <p:spTgt spid="94"/>
                                        </p:tgtEl>
                                        <p:attrNameLst>
                                          <p:attrName>style.visibility</p:attrName>
                                        </p:attrNameLst>
                                      </p:cBhvr>
                                      <p:to>
                                        <p:strVal val="visible"/>
                                      </p:to>
                                    </p:set>
                                    <p:animEffect transition="in" filter="slide(fromBottom)">
                                      <p:cBhvr>
                                        <p:cTn id="70" dur="500"/>
                                        <p:tgtEl>
                                          <p:spTgt spid="94"/>
                                        </p:tgtEl>
                                      </p:cBhvr>
                                    </p:animEffect>
                                  </p:childTnLst>
                                </p:cTn>
                              </p:par>
                            </p:childTnLst>
                          </p:cTn>
                        </p:par>
                        <p:par>
                          <p:cTn id="71" fill="hold">
                            <p:stCondLst>
                              <p:cond delay="5500"/>
                            </p:stCondLst>
                            <p:childTnLst>
                              <p:par>
                                <p:cTn id="72" presetID="1" presetClass="exit" presetSubtype="0" fill="hold" grpId="1" nodeType="afterEffect">
                                  <p:stCondLst>
                                    <p:cond delay="500"/>
                                  </p:stCondLst>
                                  <p:childTnLst>
                                    <p:set>
                                      <p:cBhvr>
                                        <p:cTn id="73" dur="1" fill="hold">
                                          <p:stCondLst>
                                            <p:cond delay="0"/>
                                          </p:stCondLst>
                                        </p:cTn>
                                        <p:tgtEl>
                                          <p:spTgt spid="88"/>
                                        </p:tgtEl>
                                        <p:attrNameLst>
                                          <p:attrName>style.visibility</p:attrName>
                                        </p:attrNameLst>
                                      </p:cBhvr>
                                      <p:to>
                                        <p:strVal val="hidden"/>
                                      </p:to>
                                    </p:set>
                                  </p:childTnLst>
                                </p:cTn>
                              </p:par>
                            </p:childTnLst>
                          </p:cTn>
                        </p:par>
                        <p:par>
                          <p:cTn id="74" fill="hold">
                            <p:stCondLst>
                              <p:cond delay="6000"/>
                            </p:stCondLst>
                            <p:childTnLst>
                              <p:par>
                                <p:cTn id="75" presetID="1" presetClass="exit" presetSubtype="0" fill="hold" grpId="1" nodeType="afterEffect">
                                  <p:stCondLst>
                                    <p:cond delay="0"/>
                                  </p:stCondLst>
                                  <p:childTnLst>
                                    <p:set>
                                      <p:cBhvr>
                                        <p:cTn id="76" dur="1" fill="hold">
                                          <p:stCondLst>
                                            <p:cond delay="0"/>
                                          </p:stCondLst>
                                        </p:cTn>
                                        <p:tgtEl>
                                          <p:spTgt spid="94"/>
                                        </p:tgtEl>
                                        <p:attrNameLst>
                                          <p:attrName>style.visibility</p:attrName>
                                        </p:attrNameLst>
                                      </p:cBhvr>
                                      <p:to>
                                        <p:strVal val="hidden"/>
                                      </p:to>
                                    </p:set>
                                  </p:childTnLst>
                                </p:cTn>
                              </p:par>
                            </p:childTnLst>
                          </p:cTn>
                        </p:par>
                        <p:par>
                          <p:cTn id="77" fill="hold">
                            <p:stCondLst>
                              <p:cond delay="6000"/>
                            </p:stCondLst>
                            <p:childTnLst>
                              <p:par>
                                <p:cTn id="78" presetID="1" presetClass="entr" presetSubtype="0" fill="hold" grpId="0" nodeType="afterEffect">
                                  <p:stCondLst>
                                    <p:cond delay="0"/>
                                  </p:stCondLst>
                                  <p:childTnLst>
                                    <p:set>
                                      <p:cBhvr>
                                        <p:cTn id="79" dur="1" fill="hold">
                                          <p:stCondLst>
                                            <p:cond delay="0"/>
                                          </p:stCondLst>
                                        </p:cTn>
                                        <p:tgtEl>
                                          <p:spTgt spid="89"/>
                                        </p:tgtEl>
                                        <p:attrNameLst>
                                          <p:attrName>style.visibility</p:attrName>
                                        </p:attrNameLst>
                                      </p:cBhvr>
                                      <p:to>
                                        <p:strVal val="visible"/>
                                      </p:to>
                                    </p:set>
                                  </p:childTnLst>
                                </p:cTn>
                              </p:par>
                            </p:childTnLst>
                          </p:cTn>
                        </p:par>
                        <p:par>
                          <p:cTn id="80" fill="hold">
                            <p:stCondLst>
                              <p:cond delay="6000"/>
                            </p:stCondLst>
                            <p:childTnLst>
                              <p:par>
                                <p:cTn id="81" presetID="12" presetClass="entr" presetSubtype="4" fill="hold" grpId="0" nodeType="after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slide(fromBottom)">
                                      <p:cBhvr>
                                        <p:cTn id="83" dur="500"/>
                                        <p:tgtEl>
                                          <p:spTgt spid="95"/>
                                        </p:tgtEl>
                                      </p:cBhvr>
                                    </p:animEffect>
                                  </p:childTnLst>
                                </p:cTn>
                              </p:par>
                            </p:childTnLst>
                          </p:cTn>
                        </p:par>
                        <p:par>
                          <p:cTn id="84" fill="hold">
                            <p:stCondLst>
                              <p:cond delay="6500"/>
                            </p:stCondLst>
                            <p:childTnLst>
                              <p:par>
                                <p:cTn id="85" presetID="1" presetClass="exit" presetSubtype="0" fill="hold" grpId="1" nodeType="afterEffect">
                                  <p:stCondLst>
                                    <p:cond delay="500"/>
                                  </p:stCondLst>
                                  <p:childTnLst>
                                    <p:set>
                                      <p:cBhvr>
                                        <p:cTn id="86" dur="1" fill="hold">
                                          <p:stCondLst>
                                            <p:cond delay="0"/>
                                          </p:stCondLst>
                                        </p:cTn>
                                        <p:tgtEl>
                                          <p:spTgt spid="89"/>
                                        </p:tgtEl>
                                        <p:attrNameLst>
                                          <p:attrName>style.visibility</p:attrName>
                                        </p:attrNameLst>
                                      </p:cBhvr>
                                      <p:to>
                                        <p:strVal val="hidden"/>
                                      </p:to>
                                    </p:set>
                                  </p:childTnLst>
                                </p:cTn>
                              </p:par>
                            </p:childTnLst>
                          </p:cTn>
                        </p:par>
                        <p:par>
                          <p:cTn id="87" fill="hold">
                            <p:stCondLst>
                              <p:cond delay="7000"/>
                            </p:stCondLst>
                            <p:childTnLst>
                              <p:par>
                                <p:cTn id="88" presetID="1" presetClass="exit" presetSubtype="0" fill="hold" grpId="1" nodeType="afterEffect">
                                  <p:stCondLst>
                                    <p:cond delay="0"/>
                                  </p:stCondLst>
                                  <p:childTnLst>
                                    <p:set>
                                      <p:cBhvr>
                                        <p:cTn id="89" dur="1" fill="hold">
                                          <p:stCondLst>
                                            <p:cond delay="0"/>
                                          </p:stCondLst>
                                        </p:cTn>
                                        <p:tgtEl>
                                          <p:spTgt spid="95"/>
                                        </p:tgtEl>
                                        <p:attrNameLst>
                                          <p:attrName>style.visibility</p:attrName>
                                        </p:attrNameLst>
                                      </p:cBhvr>
                                      <p:to>
                                        <p:strVal val="hidden"/>
                                      </p:to>
                                    </p:set>
                                  </p:childTnLst>
                                </p:cTn>
                              </p:par>
                            </p:childTnLst>
                          </p:cTn>
                        </p:par>
                        <p:par>
                          <p:cTn id="90" fill="hold">
                            <p:stCondLst>
                              <p:cond delay="7000"/>
                            </p:stCondLst>
                            <p:childTnLst>
                              <p:par>
                                <p:cTn id="91" presetID="1" presetClass="entr" presetSubtype="0" fill="hold" grpId="0" nodeType="afterEffect">
                                  <p:stCondLst>
                                    <p:cond delay="0"/>
                                  </p:stCondLst>
                                  <p:childTnLst>
                                    <p:set>
                                      <p:cBhvr>
                                        <p:cTn id="92" dur="1" fill="hold">
                                          <p:stCondLst>
                                            <p:cond delay="0"/>
                                          </p:stCondLst>
                                        </p:cTn>
                                        <p:tgtEl>
                                          <p:spTgt spid="86"/>
                                        </p:tgtEl>
                                        <p:attrNameLst>
                                          <p:attrName>style.visibility</p:attrName>
                                        </p:attrNameLst>
                                      </p:cBhvr>
                                      <p:to>
                                        <p:strVal val="visible"/>
                                      </p:to>
                                    </p:set>
                                  </p:childTnLst>
                                </p:cTn>
                              </p:par>
                            </p:childTnLst>
                          </p:cTn>
                        </p:par>
                        <p:par>
                          <p:cTn id="93" fill="hold">
                            <p:stCondLst>
                              <p:cond delay="7000"/>
                            </p:stCondLst>
                            <p:childTnLst>
                              <p:par>
                                <p:cTn id="94" presetID="12" presetClass="entr" presetSubtype="4" fill="hold" grpId="0" nodeType="afterEffect">
                                  <p:stCondLst>
                                    <p:cond delay="0"/>
                                  </p:stCondLst>
                                  <p:childTnLst>
                                    <p:set>
                                      <p:cBhvr>
                                        <p:cTn id="95" dur="1" fill="hold">
                                          <p:stCondLst>
                                            <p:cond delay="0"/>
                                          </p:stCondLst>
                                        </p:cTn>
                                        <p:tgtEl>
                                          <p:spTgt spid="100"/>
                                        </p:tgtEl>
                                        <p:attrNameLst>
                                          <p:attrName>style.visibility</p:attrName>
                                        </p:attrNameLst>
                                      </p:cBhvr>
                                      <p:to>
                                        <p:strVal val="visible"/>
                                      </p:to>
                                    </p:set>
                                    <p:animEffect transition="in" filter="slide(fromBottom)">
                                      <p:cBhvr>
                                        <p:cTn id="96" dur="500"/>
                                        <p:tgtEl>
                                          <p:spTgt spid="100"/>
                                        </p:tgtEl>
                                      </p:cBhvr>
                                    </p:animEffect>
                                  </p:childTnLst>
                                </p:cTn>
                              </p:par>
                            </p:childTnLst>
                          </p:cTn>
                        </p:par>
                        <p:par>
                          <p:cTn id="97" fill="hold">
                            <p:stCondLst>
                              <p:cond delay="7500"/>
                            </p:stCondLst>
                            <p:childTnLst>
                              <p:par>
                                <p:cTn id="98" presetID="1" presetClass="exit" presetSubtype="0" fill="hold" grpId="1" nodeType="afterEffect">
                                  <p:stCondLst>
                                    <p:cond delay="500"/>
                                  </p:stCondLst>
                                  <p:childTnLst>
                                    <p:set>
                                      <p:cBhvr>
                                        <p:cTn id="99" dur="1" fill="hold">
                                          <p:stCondLst>
                                            <p:cond delay="0"/>
                                          </p:stCondLst>
                                        </p:cTn>
                                        <p:tgtEl>
                                          <p:spTgt spid="86"/>
                                        </p:tgtEl>
                                        <p:attrNameLst>
                                          <p:attrName>style.visibility</p:attrName>
                                        </p:attrNameLst>
                                      </p:cBhvr>
                                      <p:to>
                                        <p:strVal val="hidden"/>
                                      </p:to>
                                    </p:set>
                                  </p:childTnLst>
                                </p:cTn>
                              </p:par>
                            </p:childTnLst>
                          </p:cTn>
                        </p:par>
                        <p:par>
                          <p:cTn id="100" fill="hold">
                            <p:stCondLst>
                              <p:cond delay="8000"/>
                            </p:stCondLst>
                            <p:childTnLst>
                              <p:par>
                                <p:cTn id="101" presetID="1" presetClass="exit" presetSubtype="0" fill="hold" grpId="1" nodeType="afterEffect">
                                  <p:stCondLst>
                                    <p:cond delay="0"/>
                                  </p:stCondLst>
                                  <p:childTnLst>
                                    <p:set>
                                      <p:cBhvr>
                                        <p:cTn id="102" dur="1" fill="hold">
                                          <p:stCondLst>
                                            <p:cond delay="0"/>
                                          </p:stCondLst>
                                        </p:cTn>
                                        <p:tgtEl>
                                          <p:spTgt spid="100"/>
                                        </p:tgtEl>
                                        <p:attrNameLst>
                                          <p:attrName>style.visibility</p:attrName>
                                        </p:attrNameLst>
                                      </p:cBhvr>
                                      <p:to>
                                        <p:strVal val="hidden"/>
                                      </p:to>
                                    </p:set>
                                  </p:childTnLst>
                                </p:cTn>
                              </p:par>
                            </p:childTnLst>
                          </p:cTn>
                        </p:par>
                        <p:par>
                          <p:cTn id="103" fill="hold">
                            <p:stCondLst>
                              <p:cond delay="8000"/>
                            </p:stCondLst>
                            <p:childTnLst>
                              <p:par>
                                <p:cTn id="104" presetID="1" presetClass="entr" presetSubtype="0" fill="hold" grpId="0" nodeType="afterEffect">
                                  <p:stCondLst>
                                    <p:cond delay="0"/>
                                  </p:stCondLst>
                                  <p:childTnLst>
                                    <p:set>
                                      <p:cBhvr>
                                        <p:cTn id="105" dur="1" fill="hold">
                                          <p:stCondLst>
                                            <p:cond delay="0"/>
                                          </p:stCondLst>
                                        </p:cTn>
                                        <p:tgtEl>
                                          <p:spTgt spid="87"/>
                                        </p:tgtEl>
                                        <p:attrNameLst>
                                          <p:attrName>style.visibility</p:attrName>
                                        </p:attrNameLst>
                                      </p:cBhvr>
                                      <p:to>
                                        <p:strVal val="visible"/>
                                      </p:to>
                                    </p:set>
                                  </p:childTnLst>
                                </p:cTn>
                              </p:par>
                            </p:childTnLst>
                          </p:cTn>
                        </p:par>
                        <p:par>
                          <p:cTn id="106" fill="hold">
                            <p:stCondLst>
                              <p:cond delay="8000"/>
                            </p:stCondLst>
                            <p:childTnLst>
                              <p:par>
                                <p:cTn id="107" presetID="12" presetClass="entr" presetSubtype="1" fill="hold" grpId="0" nodeType="afterEffect">
                                  <p:stCondLst>
                                    <p:cond delay="0"/>
                                  </p:stCondLst>
                                  <p:childTnLst>
                                    <p:set>
                                      <p:cBhvr>
                                        <p:cTn id="108" dur="1" fill="hold">
                                          <p:stCondLst>
                                            <p:cond delay="0"/>
                                          </p:stCondLst>
                                        </p:cTn>
                                        <p:tgtEl>
                                          <p:spTgt spid="101"/>
                                        </p:tgtEl>
                                        <p:attrNameLst>
                                          <p:attrName>style.visibility</p:attrName>
                                        </p:attrNameLst>
                                      </p:cBhvr>
                                      <p:to>
                                        <p:strVal val="visible"/>
                                      </p:to>
                                    </p:set>
                                    <p:animEffect transition="in" filter="slide(fromTop)">
                                      <p:cBhvr>
                                        <p:cTn id="109" dur="500"/>
                                        <p:tgtEl>
                                          <p:spTgt spid="101"/>
                                        </p:tgtEl>
                                      </p:cBhvr>
                                    </p:animEffect>
                                  </p:childTnLst>
                                </p:cTn>
                              </p:par>
                            </p:childTnLst>
                          </p:cTn>
                        </p:par>
                        <p:par>
                          <p:cTn id="110" fill="hold">
                            <p:stCondLst>
                              <p:cond delay="8500"/>
                            </p:stCondLst>
                            <p:childTnLst>
                              <p:par>
                                <p:cTn id="111" presetID="1" presetClass="exit" presetSubtype="0" fill="hold" grpId="1" nodeType="afterEffect">
                                  <p:stCondLst>
                                    <p:cond delay="500"/>
                                  </p:stCondLst>
                                  <p:childTnLst>
                                    <p:set>
                                      <p:cBhvr>
                                        <p:cTn id="112" dur="1" fill="hold">
                                          <p:stCondLst>
                                            <p:cond delay="0"/>
                                          </p:stCondLst>
                                        </p:cTn>
                                        <p:tgtEl>
                                          <p:spTgt spid="87"/>
                                        </p:tgtEl>
                                        <p:attrNameLst>
                                          <p:attrName>style.visibility</p:attrName>
                                        </p:attrNameLst>
                                      </p:cBhvr>
                                      <p:to>
                                        <p:strVal val="hidden"/>
                                      </p:to>
                                    </p:set>
                                  </p:childTnLst>
                                </p:cTn>
                              </p:par>
                            </p:childTnLst>
                          </p:cTn>
                        </p:par>
                        <p:par>
                          <p:cTn id="113" fill="hold">
                            <p:stCondLst>
                              <p:cond delay="9000"/>
                            </p:stCondLst>
                            <p:childTnLst>
                              <p:par>
                                <p:cTn id="114" presetID="1" presetClass="exit" presetSubtype="0" fill="hold" grpId="1" nodeType="afterEffect">
                                  <p:stCondLst>
                                    <p:cond delay="0"/>
                                  </p:stCondLst>
                                  <p:childTnLst>
                                    <p:set>
                                      <p:cBhvr>
                                        <p:cTn id="115" dur="1" fill="hold">
                                          <p:stCondLst>
                                            <p:cond delay="0"/>
                                          </p:stCondLst>
                                        </p:cTn>
                                        <p:tgtEl>
                                          <p:spTgt spid="101"/>
                                        </p:tgtEl>
                                        <p:attrNameLst>
                                          <p:attrName>style.visibility</p:attrName>
                                        </p:attrNameLst>
                                      </p:cBhvr>
                                      <p:to>
                                        <p:strVal val="hidden"/>
                                      </p:to>
                                    </p:set>
                                  </p:childTnLst>
                                </p:cTn>
                              </p:par>
                            </p:childTnLst>
                          </p:cTn>
                        </p:par>
                        <p:par>
                          <p:cTn id="116" fill="hold">
                            <p:stCondLst>
                              <p:cond delay="9000"/>
                            </p:stCondLst>
                            <p:childTnLst>
                              <p:par>
                                <p:cTn id="117" presetID="1" presetClass="entr" presetSubtype="0" fill="hold" grpId="0" nodeType="afterEffect">
                                  <p:stCondLst>
                                    <p:cond delay="0"/>
                                  </p:stCondLst>
                                  <p:childTnLst>
                                    <p:set>
                                      <p:cBhvr>
                                        <p:cTn id="118" dur="1" fill="hold">
                                          <p:stCondLst>
                                            <p:cond delay="0"/>
                                          </p:stCondLst>
                                        </p:cTn>
                                        <p:tgtEl>
                                          <p:spTgt spid="85"/>
                                        </p:tgtEl>
                                        <p:attrNameLst>
                                          <p:attrName>style.visibility</p:attrName>
                                        </p:attrNameLst>
                                      </p:cBhvr>
                                      <p:to>
                                        <p:strVal val="visible"/>
                                      </p:to>
                                    </p:set>
                                  </p:childTnLst>
                                </p:cTn>
                              </p:par>
                            </p:childTnLst>
                          </p:cTn>
                        </p:par>
                        <p:par>
                          <p:cTn id="119" fill="hold">
                            <p:stCondLst>
                              <p:cond delay="9000"/>
                            </p:stCondLst>
                            <p:childTnLst>
                              <p:par>
                                <p:cTn id="120" presetID="12" presetClass="entr" presetSubtype="1" fill="hold" grpId="0" nodeType="afterEffect">
                                  <p:stCondLst>
                                    <p:cond delay="0"/>
                                  </p:stCondLst>
                                  <p:childTnLst>
                                    <p:set>
                                      <p:cBhvr>
                                        <p:cTn id="121" dur="1" fill="hold">
                                          <p:stCondLst>
                                            <p:cond delay="0"/>
                                          </p:stCondLst>
                                        </p:cTn>
                                        <p:tgtEl>
                                          <p:spTgt spid="99"/>
                                        </p:tgtEl>
                                        <p:attrNameLst>
                                          <p:attrName>style.visibility</p:attrName>
                                        </p:attrNameLst>
                                      </p:cBhvr>
                                      <p:to>
                                        <p:strVal val="visible"/>
                                      </p:to>
                                    </p:set>
                                    <p:animEffect transition="in" filter="slide(fromTop)">
                                      <p:cBhvr>
                                        <p:cTn id="122" dur="500"/>
                                        <p:tgtEl>
                                          <p:spTgt spid="99"/>
                                        </p:tgtEl>
                                      </p:cBhvr>
                                    </p:animEffect>
                                  </p:childTnLst>
                                </p:cTn>
                              </p:par>
                            </p:childTnLst>
                          </p:cTn>
                        </p:par>
                        <p:par>
                          <p:cTn id="123" fill="hold">
                            <p:stCondLst>
                              <p:cond delay="9500"/>
                            </p:stCondLst>
                            <p:childTnLst>
                              <p:par>
                                <p:cTn id="124" presetID="1" presetClass="exit" presetSubtype="0" fill="hold" grpId="1" nodeType="afterEffect">
                                  <p:stCondLst>
                                    <p:cond delay="500"/>
                                  </p:stCondLst>
                                  <p:childTnLst>
                                    <p:set>
                                      <p:cBhvr>
                                        <p:cTn id="125" dur="1" fill="hold">
                                          <p:stCondLst>
                                            <p:cond delay="0"/>
                                          </p:stCondLst>
                                        </p:cTn>
                                        <p:tgtEl>
                                          <p:spTgt spid="85"/>
                                        </p:tgtEl>
                                        <p:attrNameLst>
                                          <p:attrName>style.visibility</p:attrName>
                                        </p:attrNameLst>
                                      </p:cBhvr>
                                      <p:to>
                                        <p:strVal val="hidden"/>
                                      </p:to>
                                    </p:set>
                                  </p:childTnLst>
                                </p:cTn>
                              </p:par>
                            </p:childTnLst>
                          </p:cTn>
                        </p:par>
                        <p:par>
                          <p:cTn id="126" fill="hold">
                            <p:stCondLst>
                              <p:cond delay="10000"/>
                            </p:stCondLst>
                            <p:childTnLst>
                              <p:par>
                                <p:cTn id="127" presetID="1" presetClass="exit" presetSubtype="0" fill="hold" grpId="1" nodeType="afterEffect">
                                  <p:stCondLst>
                                    <p:cond delay="0"/>
                                  </p:stCondLst>
                                  <p:childTnLst>
                                    <p:set>
                                      <p:cBhvr>
                                        <p:cTn id="128" dur="1" fill="hold">
                                          <p:stCondLst>
                                            <p:cond delay="0"/>
                                          </p:stCondLst>
                                        </p:cTn>
                                        <p:tgtEl>
                                          <p:spTgt spid="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121 Grupo"/>
          <p:cNvGrpSpPr/>
          <p:nvPr/>
        </p:nvGrpSpPr>
        <p:grpSpPr>
          <a:xfrm>
            <a:off x="431801" y="972220"/>
            <a:ext cx="2726423" cy="4926259"/>
            <a:chOff x="0" y="1887469"/>
            <a:chExt cx="2559515" cy="4384542"/>
          </a:xfrm>
          <a:solidFill>
            <a:srgbClr val="24265D"/>
          </a:solidFill>
        </p:grpSpPr>
        <p:sp>
          <p:nvSpPr>
            <p:cNvPr id="123" name="122 Documento"/>
            <p:cNvSpPr/>
            <p:nvPr/>
          </p:nvSpPr>
          <p:spPr>
            <a:xfrm rot="16200000">
              <a:off x="-988096" y="2875565"/>
              <a:ext cx="4384542" cy="2408349"/>
            </a:xfrm>
            <a:prstGeom prst="flowChartDocumen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sp>
          <p:nvSpPr>
            <p:cNvPr id="124" name="123 CuadroTexto"/>
            <p:cNvSpPr txBox="1"/>
            <p:nvPr/>
          </p:nvSpPr>
          <p:spPr>
            <a:xfrm>
              <a:off x="254196" y="4332000"/>
              <a:ext cx="2305319" cy="808099"/>
            </a:xfrm>
            <a:prstGeom prst="rect">
              <a:avLst/>
            </a:prstGeom>
            <a:noFill/>
          </p:spPr>
          <p:txBody>
            <a:bodyPr vert="horz" wrap="square" rtlCol="0">
              <a:spAutoFit/>
            </a:bodyPr>
            <a:lstStyle/>
            <a:p>
              <a:r>
                <a:rPr lang="en-US" sz="3300" b="1" dirty="0" smtClean="0">
                  <a:solidFill>
                    <a:schemeClr val="bg1"/>
                  </a:solidFill>
                  <a:effectLst>
                    <a:glow rad="101600">
                      <a:schemeClr val="tx2">
                        <a:lumMod val="50000"/>
                        <a:alpha val="60000"/>
                      </a:schemeClr>
                    </a:glow>
                    <a:outerShdw blurRad="38100" dist="38100" dir="2700000" algn="tl">
                      <a:srgbClr val="000000">
                        <a:alpha val="43137"/>
                      </a:srgbClr>
                    </a:outerShdw>
                  </a:effectLst>
                  <a:latin typeface="Arial Black" pitchFamily="34" charset="0"/>
                </a:rPr>
                <a:t>QFT</a:t>
              </a:r>
            </a:p>
            <a:p>
              <a:r>
                <a:rPr lang="en-US" sz="2000" b="1" dirty="0" smtClean="0">
                  <a:solidFill>
                    <a:schemeClr val="bg1"/>
                  </a:solidFill>
                  <a:effectLst>
                    <a:glow rad="101600">
                      <a:schemeClr val="tx2">
                        <a:lumMod val="50000"/>
                        <a:alpha val="60000"/>
                      </a:schemeClr>
                    </a:glow>
                    <a:outerShdw blurRad="38100" dist="38100" dir="2700000" algn="tl">
                      <a:srgbClr val="000000">
                        <a:alpha val="43137"/>
                      </a:srgbClr>
                    </a:outerShdw>
                  </a:effectLst>
                  <a:latin typeface="Arial Black" pitchFamily="34" charset="0"/>
                </a:rPr>
                <a:t>Procedure</a:t>
              </a:r>
              <a:endParaRPr lang="en-US" sz="1050" b="1" dirty="0">
                <a:solidFill>
                  <a:schemeClr val="bg1"/>
                </a:solidFill>
                <a:effectLst>
                  <a:glow rad="101600">
                    <a:schemeClr val="tx2">
                      <a:lumMod val="50000"/>
                      <a:alpha val="60000"/>
                    </a:schemeClr>
                  </a:glow>
                  <a:outerShdw blurRad="38100" dist="38100" dir="2700000" algn="tl">
                    <a:srgbClr val="000000">
                      <a:alpha val="43137"/>
                    </a:srgbClr>
                  </a:outerShdw>
                </a:effectLst>
                <a:latin typeface="Arial Black" pitchFamily="34" charset="0"/>
              </a:endParaRPr>
            </a:p>
          </p:txBody>
        </p:sp>
      </p:grpSp>
      <p:pic>
        <p:nvPicPr>
          <p:cNvPr id="11" name="Imagen 10"/>
          <p:cNvPicPr>
            <a:picLocks noChangeAspect="1"/>
          </p:cNvPicPr>
          <p:nvPr/>
        </p:nvPicPr>
        <p:blipFill>
          <a:blip r:embed="rId3"/>
          <a:stretch>
            <a:fillRect/>
          </a:stretch>
        </p:blipFill>
        <p:spPr>
          <a:xfrm>
            <a:off x="3544888" y="634999"/>
            <a:ext cx="4875212" cy="5600700"/>
          </a:xfrm>
          <a:prstGeom prst="rect">
            <a:avLst/>
          </a:prstGeom>
        </p:spPr>
      </p:pic>
    </p:spTree>
    <p:custDataLst>
      <p:tags r:id="rId1"/>
    </p:custDataLst>
    <p:extLst>
      <p:ext uri="{BB962C8B-B14F-4D97-AF65-F5344CB8AC3E}">
        <p14:creationId xmlns:p14="http://schemas.microsoft.com/office/powerpoint/2010/main" val="22100051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5" name="4 CuadroTexto"/>
          <p:cNvSpPr txBox="1"/>
          <p:nvPr/>
        </p:nvSpPr>
        <p:spPr>
          <a:xfrm>
            <a:off x="5854700" y="2552700"/>
            <a:ext cx="1892300" cy="3154710"/>
          </a:xfrm>
          <a:prstGeom prst="rect">
            <a:avLst/>
          </a:prstGeom>
          <a:noFill/>
        </p:spPr>
        <p:txBody>
          <a:bodyPr wrap="square" rtlCol="0">
            <a:spAutoFit/>
          </a:bodyPr>
          <a:lstStyle/>
          <a:p>
            <a:r>
              <a:rPr lang="es-ES" sz="19900" b="1" dirty="0" smtClean="0">
                <a:solidFill>
                  <a:schemeClr val="accent1">
                    <a:lumMod val="60000"/>
                    <a:lumOff val="40000"/>
                  </a:schemeClr>
                </a:solidFill>
                <a:effectLst>
                  <a:glow rad="101600">
                    <a:schemeClr val="accent1">
                      <a:lumMod val="60000"/>
                      <a:lumOff val="40000"/>
                      <a:alpha val="60000"/>
                    </a:schemeClr>
                  </a:glow>
                </a:effectLst>
              </a:rPr>
              <a:t>?</a:t>
            </a:r>
          </a:p>
        </p:txBody>
      </p:sp>
      <p:sp>
        <p:nvSpPr>
          <p:cNvPr id="7" name="6 CuadroTexto"/>
          <p:cNvSpPr txBox="1"/>
          <p:nvPr/>
        </p:nvSpPr>
        <p:spPr>
          <a:xfrm>
            <a:off x="5308600" y="4267200"/>
            <a:ext cx="1104900" cy="2215991"/>
          </a:xfrm>
          <a:prstGeom prst="rect">
            <a:avLst/>
          </a:prstGeom>
          <a:noFill/>
        </p:spPr>
        <p:txBody>
          <a:bodyPr wrap="square" rtlCol="0">
            <a:spAutoFit/>
          </a:bodyPr>
          <a:lstStyle/>
          <a:p>
            <a:r>
              <a:rPr lang="es-ES" sz="13800" b="1" dirty="0" smtClean="0">
                <a:solidFill>
                  <a:schemeClr val="accent1">
                    <a:lumMod val="50000"/>
                  </a:schemeClr>
                </a:solidFill>
                <a:effectLst>
                  <a:glow rad="101600">
                    <a:schemeClr val="accent1">
                      <a:lumMod val="60000"/>
                      <a:lumOff val="40000"/>
                      <a:alpha val="60000"/>
                    </a:schemeClr>
                  </a:glow>
                </a:effectLst>
              </a:rPr>
              <a:t>?</a:t>
            </a:r>
          </a:p>
        </p:txBody>
      </p:sp>
      <p:sp>
        <p:nvSpPr>
          <p:cNvPr id="6" name="5 CuadroTexto"/>
          <p:cNvSpPr txBox="1"/>
          <p:nvPr/>
        </p:nvSpPr>
        <p:spPr>
          <a:xfrm>
            <a:off x="4368800" y="1422400"/>
            <a:ext cx="1892300" cy="3770263"/>
          </a:xfrm>
          <a:prstGeom prst="rect">
            <a:avLst/>
          </a:prstGeom>
          <a:noFill/>
        </p:spPr>
        <p:txBody>
          <a:bodyPr wrap="square" rtlCol="0">
            <a:spAutoFit/>
          </a:bodyPr>
          <a:lstStyle/>
          <a:p>
            <a:r>
              <a:rPr lang="es-ES" sz="23900" b="1" dirty="0" smtClean="0">
                <a:solidFill>
                  <a:schemeClr val="accent1">
                    <a:lumMod val="75000"/>
                  </a:schemeClr>
                </a:solidFill>
                <a:effectLst>
                  <a:glow rad="101600">
                    <a:schemeClr val="accent1">
                      <a:lumMod val="60000"/>
                      <a:lumOff val="40000"/>
                      <a:alpha val="60000"/>
                    </a:schemeClr>
                  </a:glow>
                </a:effectLst>
              </a:rPr>
              <a:t>?</a:t>
            </a:r>
          </a:p>
        </p:txBody>
      </p:sp>
      <p:sp>
        <p:nvSpPr>
          <p:cNvPr id="4" name="3 CuadroTexto"/>
          <p:cNvSpPr txBox="1"/>
          <p:nvPr/>
        </p:nvSpPr>
        <p:spPr>
          <a:xfrm>
            <a:off x="6972300" y="1522710"/>
            <a:ext cx="1892300" cy="5386090"/>
          </a:xfrm>
          <a:prstGeom prst="rect">
            <a:avLst/>
          </a:prstGeom>
          <a:noFill/>
        </p:spPr>
        <p:txBody>
          <a:bodyPr wrap="square" rtlCol="0">
            <a:spAutoFit/>
          </a:bodyPr>
          <a:lstStyle/>
          <a:p>
            <a:r>
              <a:rPr lang="es-ES" sz="34400" b="1" dirty="0" smtClean="0">
                <a:solidFill>
                  <a:schemeClr val="tx2">
                    <a:lumMod val="50000"/>
                  </a:schemeClr>
                </a:solidFill>
                <a:effectLst>
                  <a:glow rad="101600">
                    <a:schemeClr val="accent1">
                      <a:lumMod val="60000"/>
                      <a:lumOff val="40000"/>
                      <a:alpha val="60000"/>
                    </a:schemeClr>
                  </a:glow>
                </a:effectLst>
              </a:rPr>
              <a:t>?</a:t>
            </a:r>
          </a:p>
        </p:txBody>
      </p:sp>
      <p:sp>
        <p:nvSpPr>
          <p:cNvPr id="2" name="1 CuadroTexto"/>
          <p:cNvSpPr txBox="1"/>
          <p:nvPr/>
        </p:nvSpPr>
        <p:spPr>
          <a:xfrm>
            <a:off x="2343662" y="3386826"/>
            <a:ext cx="4118692" cy="1446550"/>
          </a:xfrm>
          <a:prstGeom prst="rect">
            <a:avLst/>
          </a:prstGeom>
          <a:noFill/>
        </p:spPr>
        <p:txBody>
          <a:bodyPr wrap="none" rtlCol="0">
            <a:spAutoFit/>
          </a:bodyPr>
          <a:lstStyle/>
          <a:p>
            <a:r>
              <a:rPr lang="es-ES" sz="8800" b="1" dirty="0" err="1" smtClean="0">
                <a:solidFill>
                  <a:schemeClr val="bg1"/>
                </a:solidFill>
                <a:effectLst>
                  <a:glow rad="101600">
                    <a:schemeClr val="accent1">
                      <a:lumMod val="60000"/>
                      <a:lumOff val="40000"/>
                      <a:alpha val="60000"/>
                    </a:schemeClr>
                  </a:glow>
                </a:effectLst>
              </a:rPr>
              <a:t>Thanks</a:t>
            </a:r>
            <a:r>
              <a:rPr lang="es-ES" sz="8800" b="1" dirty="0" smtClean="0">
                <a:solidFill>
                  <a:schemeClr val="bg1"/>
                </a:solidFill>
                <a:effectLst>
                  <a:glow rad="101600">
                    <a:schemeClr val="accent1">
                      <a:lumMod val="60000"/>
                      <a:lumOff val="40000"/>
                      <a:alpha val="60000"/>
                    </a:schemeClr>
                  </a:glow>
                </a:effectLst>
              </a:rPr>
              <a:t> !</a:t>
            </a:r>
          </a:p>
        </p:txBody>
      </p:sp>
      <p:sp>
        <p:nvSpPr>
          <p:cNvPr id="3" name="2 CuadroTexto"/>
          <p:cNvSpPr txBox="1"/>
          <p:nvPr/>
        </p:nvSpPr>
        <p:spPr>
          <a:xfrm>
            <a:off x="773346" y="3280212"/>
            <a:ext cx="8091254" cy="1446550"/>
          </a:xfrm>
          <a:prstGeom prst="rect">
            <a:avLst/>
          </a:prstGeom>
          <a:noFill/>
        </p:spPr>
        <p:txBody>
          <a:bodyPr wrap="none" rtlCol="0">
            <a:spAutoFit/>
          </a:bodyPr>
          <a:lstStyle/>
          <a:p>
            <a:r>
              <a:rPr lang="es-ES" sz="8800" b="1" dirty="0" err="1" smtClean="0">
                <a:solidFill>
                  <a:schemeClr val="bg1"/>
                </a:solidFill>
                <a:effectLst>
                  <a:glow rad="101600">
                    <a:schemeClr val="accent1">
                      <a:lumMod val="60000"/>
                      <a:lumOff val="40000"/>
                      <a:alpha val="60000"/>
                    </a:schemeClr>
                  </a:glow>
                </a:effectLst>
              </a:rPr>
              <a:t>Any</a:t>
            </a:r>
            <a:r>
              <a:rPr lang="es-ES" sz="8800" b="1" dirty="0" smtClean="0">
                <a:solidFill>
                  <a:schemeClr val="bg1"/>
                </a:solidFill>
                <a:effectLst>
                  <a:glow rad="101600">
                    <a:schemeClr val="accent1">
                      <a:lumMod val="60000"/>
                      <a:lumOff val="40000"/>
                      <a:alpha val="60000"/>
                    </a:schemeClr>
                  </a:glow>
                </a:effectLst>
              </a:rPr>
              <a:t> </a:t>
            </a:r>
            <a:r>
              <a:rPr lang="es-ES" sz="8800" b="1" dirty="0" err="1" smtClean="0">
                <a:solidFill>
                  <a:schemeClr val="bg1"/>
                </a:solidFill>
                <a:effectLst>
                  <a:glow rad="101600">
                    <a:schemeClr val="accent1">
                      <a:lumMod val="60000"/>
                      <a:lumOff val="40000"/>
                      <a:alpha val="60000"/>
                    </a:schemeClr>
                  </a:glow>
                </a:effectLst>
              </a:rPr>
              <a:t>questions</a:t>
            </a:r>
            <a:r>
              <a:rPr lang="es-ES" sz="8800" b="1" dirty="0" smtClean="0">
                <a:solidFill>
                  <a:schemeClr val="bg1"/>
                </a:solidFill>
                <a:effectLst>
                  <a:glow rad="101600">
                    <a:schemeClr val="accent1">
                      <a:lumMod val="60000"/>
                      <a:lumOff val="40000"/>
                      <a:alpha val="60000"/>
                    </a:schemeClr>
                  </a:glow>
                </a:effectLst>
              </a:rPr>
              <a:t>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iterate type="lt">
                                    <p:tmPct val="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37" presetClass="exit" presetSubtype="0" fill="hold" grpId="1" nodeType="afterEffect">
                                  <p:stCondLst>
                                    <p:cond delay="700"/>
                                  </p:stCondLst>
                                  <p:iterate type="lt">
                                    <p:tmPct val="0"/>
                                  </p:iterate>
                                  <p:childTnLst>
                                    <p:animEffect transition="out" filter="fade">
                                      <p:cBhvr>
                                        <p:cTn id="12" dur="1500"/>
                                        <p:tgtEl>
                                          <p:spTgt spid="2"/>
                                        </p:tgtEl>
                                      </p:cBhvr>
                                    </p:animEffect>
                                    <p:anim calcmode="lin" valueType="num">
                                      <p:cBhvr>
                                        <p:cTn id="13" dur="1500"/>
                                        <p:tgtEl>
                                          <p:spTgt spid="2"/>
                                        </p:tgtEl>
                                        <p:attrNameLst>
                                          <p:attrName>ppt_x</p:attrName>
                                        </p:attrNameLst>
                                      </p:cBhvr>
                                      <p:tavLst>
                                        <p:tav tm="0">
                                          <p:val>
                                            <p:strVal val="ppt_x"/>
                                          </p:val>
                                        </p:tav>
                                        <p:tav tm="100000">
                                          <p:val>
                                            <p:strVal val="ppt_x"/>
                                          </p:val>
                                        </p:tav>
                                      </p:tavLst>
                                    </p:anim>
                                    <p:anim calcmode="lin" valueType="num">
                                      <p:cBhvr>
                                        <p:cTn id="14" dur="150" decel="100000"/>
                                        <p:tgtEl>
                                          <p:spTgt spid="2"/>
                                        </p:tgtEl>
                                        <p:attrNameLst>
                                          <p:attrName>ppt_y</p:attrName>
                                        </p:attrNameLst>
                                      </p:cBhvr>
                                      <p:tavLst>
                                        <p:tav tm="0">
                                          <p:val>
                                            <p:strVal val="ppt_y"/>
                                          </p:val>
                                        </p:tav>
                                        <p:tav tm="100000">
                                          <p:val>
                                            <p:strVal val="ppt_y-.03"/>
                                          </p:val>
                                        </p:tav>
                                      </p:tavLst>
                                    </p:anim>
                                    <p:anim calcmode="lin" valueType="num">
                                      <p:cBhvr>
                                        <p:cTn id="15" dur="1350" accel="100000">
                                          <p:stCondLst>
                                            <p:cond delay="150"/>
                                          </p:stCondLst>
                                        </p:cTn>
                                        <p:tgtEl>
                                          <p:spTgt spid="2"/>
                                        </p:tgtEl>
                                        <p:attrNameLst>
                                          <p:attrName>ppt_y</p:attrName>
                                        </p:attrNameLst>
                                      </p:cBhvr>
                                      <p:tavLst>
                                        <p:tav tm="0">
                                          <p:val>
                                            <p:strVal val="ppt_y"/>
                                          </p:val>
                                        </p:tav>
                                        <p:tav tm="100000">
                                          <p:val>
                                            <p:strVal val="ppt_y+1"/>
                                          </p:val>
                                        </p:tav>
                                      </p:tavLst>
                                    </p:anim>
                                    <p:set>
                                      <p:cBhvr>
                                        <p:cTn id="16" dur="1" fill="hold">
                                          <p:stCondLst>
                                            <p:cond delay="1499"/>
                                          </p:stCondLst>
                                        </p:cTn>
                                        <p:tgtEl>
                                          <p:spTgt spid="2"/>
                                        </p:tgtEl>
                                        <p:attrNameLst>
                                          <p:attrName>style.visibility</p:attrName>
                                        </p:attrNameLst>
                                      </p:cBhvr>
                                      <p:to>
                                        <p:strVal val="hidden"/>
                                      </p:to>
                                    </p:set>
                                  </p:childTnLst>
                                </p:cTn>
                              </p:par>
                            </p:childTnLst>
                          </p:cTn>
                        </p:par>
                        <p:par>
                          <p:cTn id="17" fill="hold">
                            <p:stCondLst>
                              <p:cond delay="2700"/>
                            </p:stCondLst>
                            <p:childTnLst>
                              <p:par>
                                <p:cTn id="18" presetID="53" presetClass="entr" presetSubtype="0" fill="hold" grpId="0" nodeType="afterEffect">
                                  <p:stCondLst>
                                    <p:cond delay="0"/>
                                  </p:stCondLst>
                                  <p:iterate type="lt">
                                    <p:tmPct val="0"/>
                                  </p:iterate>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par>
                          <p:cTn id="23" fill="hold">
                            <p:stCondLst>
                              <p:cond delay="3200"/>
                            </p:stCondLst>
                            <p:childTnLst>
                              <p:par>
                                <p:cTn id="24" presetID="53" presetClass="entr" presetSubtype="0" fill="hold" grpId="0" nodeType="afterEffect">
                                  <p:stCondLst>
                                    <p:cond delay="0"/>
                                  </p:stCondLst>
                                  <p:iterate type="lt">
                                    <p:tmPct val="0"/>
                                  </p:iterate>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childTnLst>
                          </p:cTn>
                        </p:par>
                        <p:par>
                          <p:cTn id="29" fill="hold">
                            <p:stCondLst>
                              <p:cond delay="3700"/>
                            </p:stCondLst>
                            <p:childTnLst>
                              <p:par>
                                <p:cTn id="30" presetID="53" presetClass="entr" presetSubtype="0" fill="hold" grpId="0" nodeType="afterEffect">
                                  <p:stCondLst>
                                    <p:cond delay="0"/>
                                  </p:stCondLst>
                                  <p:iterate type="lt">
                                    <p:tmPct val="0"/>
                                  </p:iterate>
                                  <p:childTnLst>
                                    <p:set>
                                      <p:cBhvr>
                                        <p:cTn id="31" dur="1" fill="hold">
                                          <p:stCondLst>
                                            <p:cond delay="0"/>
                                          </p:stCondLst>
                                        </p:cTn>
                                        <p:tgtEl>
                                          <p:spTgt spid="5"/>
                                        </p:tgtEl>
                                        <p:attrNameLst>
                                          <p:attrName>style.visibility</p:attrName>
                                        </p:attrNameLst>
                                      </p:cBhvr>
                                      <p:to>
                                        <p:strVal val="visible"/>
                                      </p:to>
                                    </p:set>
                                    <p:anim calcmode="lin" valueType="num">
                                      <p:cBhvr>
                                        <p:cTn id="32" dur="500" fill="hold"/>
                                        <p:tgtEl>
                                          <p:spTgt spid="5"/>
                                        </p:tgtEl>
                                        <p:attrNameLst>
                                          <p:attrName>ppt_w</p:attrName>
                                        </p:attrNameLst>
                                      </p:cBhvr>
                                      <p:tavLst>
                                        <p:tav tm="0">
                                          <p:val>
                                            <p:fltVal val="0"/>
                                          </p:val>
                                        </p:tav>
                                        <p:tav tm="100000">
                                          <p:val>
                                            <p:strVal val="#ppt_w"/>
                                          </p:val>
                                        </p:tav>
                                      </p:tavLst>
                                    </p:anim>
                                    <p:anim calcmode="lin" valueType="num">
                                      <p:cBhvr>
                                        <p:cTn id="33" dur="500" fill="hold"/>
                                        <p:tgtEl>
                                          <p:spTgt spid="5"/>
                                        </p:tgtEl>
                                        <p:attrNameLst>
                                          <p:attrName>ppt_h</p:attrName>
                                        </p:attrNameLst>
                                      </p:cBhvr>
                                      <p:tavLst>
                                        <p:tav tm="0">
                                          <p:val>
                                            <p:fltVal val="0"/>
                                          </p:val>
                                        </p:tav>
                                        <p:tav tm="100000">
                                          <p:val>
                                            <p:strVal val="#ppt_h"/>
                                          </p:val>
                                        </p:tav>
                                      </p:tavLst>
                                    </p:anim>
                                    <p:animEffect transition="in" filter="fade">
                                      <p:cBhvr>
                                        <p:cTn id="34" dur="500"/>
                                        <p:tgtEl>
                                          <p:spTgt spid="5"/>
                                        </p:tgtEl>
                                      </p:cBhvr>
                                    </p:animEffect>
                                  </p:childTnLst>
                                </p:cTn>
                              </p:par>
                              <p:par>
                                <p:cTn id="35" presetID="53" presetClass="entr" presetSubtype="0" fill="hold" grpId="0" nodeType="withEffect">
                                  <p:stCondLst>
                                    <p:cond delay="0"/>
                                  </p:stCondLst>
                                  <p:iterate type="lt">
                                    <p:tmPct val="0"/>
                                  </p:iterate>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childTnLst>
                          </p:cTn>
                        </p:par>
                        <p:par>
                          <p:cTn id="40" fill="hold">
                            <p:stCondLst>
                              <p:cond delay="4200"/>
                            </p:stCondLst>
                            <p:childTnLst>
                              <p:par>
                                <p:cTn id="41" presetID="53" presetClass="entr" presetSubtype="0" fill="hold" grpId="0" nodeType="afterEffect">
                                  <p:stCondLst>
                                    <p:cond delay="0"/>
                                  </p:stCondLst>
                                  <p:iterate type="lt">
                                    <p:tmPct val="0"/>
                                  </p:iterate>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animEffect transition="in" filter="fade">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6" grpId="0"/>
      <p:bldP spid="4" grpId="0"/>
      <p:bldP spid="2" grpId="0"/>
      <p:bldP spid="2" grpId="1"/>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646" y="772583"/>
            <a:ext cx="6873755" cy="1852307"/>
          </a:xfrm>
          <a:prstGeom prst="rect">
            <a:avLst/>
          </a:prstGeom>
        </p:spPr>
      </p:pic>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2176" y="4368584"/>
            <a:ext cx="1960226" cy="1214665"/>
          </a:xfrm>
          <a:prstGeom prst="rect">
            <a:avLst/>
          </a:prstGeom>
        </p:spPr>
      </p:pic>
      <p:pic>
        <p:nvPicPr>
          <p:cNvPr id="12" name="Imagen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86179" y="4368583"/>
            <a:ext cx="2028825" cy="1214665"/>
          </a:xfrm>
          <a:prstGeom prst="rect">
            <a:avLst/>
          </a:prstGeom>
        </p:spPr>
      </p:pic>
      <p:pic>
        <p:nvPicPr>
          <p:cNvPr id="179204" name="Picture 4" descr="https://tse1.mm.bing.net/th?&amp;id=OIP.Mfc19840a65051564947042c5349337aco0&amp;w=300&amp;h=300&amp;c=0&amp;pid=1.9&amp;rs=0&amp;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6389" y="4368584"/>
            <a:ext cx="1974036" cy="1214665"/>
          </a:xfrm>
          <a:prstGeom prst="rect">
            <a:avLst/>
          </a:prstGeom>
          <a:noFill/>
          <a:extLst>
            <a:ext uri="{909E8E84-426E-40DD-AFC4-6F175D3DCCD1}">
              <a14:hiddenFill xmlns:a14="http://schemas.microsoft.com/office/drawing/2010/main">
                <a:solidFill>
                  <a:srgbClr val="FFFFFF"/>
                </a:solidFill>
              </a14:hiddenFill>
            </a:ext>
          </a:extLst>
        </p:spPr>
      </p:pic>
      <p:pic>
        <p:nvPicPr>
          <p:cNvPr id="59" name="Imagen 5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26389" y="3228094"/>
            <a:ext cx="1042280" cy="720589"/>
          </a:xfrm>
          <a:prstGeom prst="rect">
            <a:avLst/>
          </a:prstGeom>
        </p:spPr>
      </p:pic>
      <p:pic>
        <p:nvPicPr>
          <p:cNvPr id="61" name="Imagen 6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56797" y="3354594"/>
            <a:ext cx="1495384" cy="610523"/>
          </a:xfrm>
          <a:prstGeom prst="rect">
            <a:avLst/>
          </a:prstGeom>
          <a:noFill/>
        </p:spPr>
      </p:pic>
      <p:pic>
        <p:nvPicPr>
          <p:cNvPr id="13" name="Imagen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18120" y="2853896"/>
            <a:ext cx="806750" cy="1111221"/>
          </a:xfrm>
          <a:prstGeom prst="rect">
            <a:avLst/>
          </a:prstGeom>
        </p:spPr>
      </p:pic>
      <p:pic>
        <p:nvPicPr>
          <p:cNvPr id="14" name="Imagen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86692" y="3005161"/>
            <a:ext cx="1045709" cy="988984"/>
          </a:xfrm>
          <a:prstGeom prst="rect">
            <a:avLst/>
          </a:prstGeom>
        </p:spPr>
      </p:pic>
      <p:sp>
        <p:nvSpPr>
          <p:cNvPr id="17" name="CuadroTexto 16"/>
          <p:cNvSpPr txBox="1"/>
          <p:nvPr/>
        </p:nvSpPr>
        <p:spPr>
          <a:xfrm>
            <a:off x="2982738" y="5640416"/>
            <a:ext cx="3903954" cy="461665"/>
          </a:xfrm>
          <a:prstGeom prst="rect">
            <a:avLst/>
          </a:prstGeom>
          <a:noFill/>
        </p:spPr>
        <p:txBody>
          <a:bodyPr wrap="none" rtlCol="0">
            <a:spAutoFit/>
          </a:bodyPr>
          <a:lstStyle/>
          <a:p>
            <a:r>
              <a:rPr lang="en-US" sz="2400" b="1" dirty="0" smtClean="0">
                <a:solidFill>
                  <a:schemeClr val="tx2"/>
                </a:solidFill>
              </a:rPr>
              <a:t>www.laship.ufsc.br/fpni2016</a:t>
            </a:r>
            <a:endParaRPr lang="en-US" sz="2400" b="1" dirty="0">
              <a:solidFill>
                <a:schemeClr val="tx2"/>
              </a:solidFill>
            </a:endParaRPr>
          </a:p>
        </p:txBody>
      </p:sp>
    </p:spTree>
    <p:custDataLst>
      <p:tags r:id="rId1"/>
    </p:custDataLst>
    <p:extLst>
      <p:ext uri="{BB962C8B-B14F-4D97-AF65-F5344CB8AC3E}">
        <p14:creationId xmlns:p14="http://schemas.microsoft.com/office/powerpoint/2010/main" val="36700142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0" y="609600"/>
            <a:ext cx="3826888" cy="2682011"/>
          </a:xfrm>
          <a:prstGeom prst="rect">
            <a:avLst/>
          </a:prstGeom>
        </p:spPr>
      </p:pic>
      <p:pic>
        <p:nvPicPr>
          <p:cNvPr id="7" name="Imagen 6"/>
          <p:cNvPicPr>
            <a:picLocks noChangeAspect="1"/>
          </p:cNvPicPr>
          <p:nvPr/>
        </p:nvPicPr>
        <p:blipFill>
          <a:blip r:embed="rId4"/>
          <a:stretch>
            <a:fillRect/>
          </a:stretch>
        </p:blipFill>
        <p:spPr>
          <a:xfrm>
            <a:off x="5566166" y="609600"/>
            <a:ext cx="3577834" cy="2638695"/>
          </a:xfrm>
          <a:prstGeom prst="rect">
            <a:avLst/>
          </a:prstGeom>
        </p:spPr>
      </p:pic>
      <p:pic>
        <p:nvPicPr>
          <p:cNvPr id="5" name="Imagen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9100" y="939036"/>
            <a:ext cx="1434853" cy="1979821"/>
          </a:xfrm>
          <a:prstGeom prst="rect">
            <a:avLst/>
          </a:prstGeom>
        </p:spPr>
      </p:pic>
      <p:sp>
        <p:nvSpPr>
          <p:cNvPr id="8" name="Rectángulo 7"/>
          <p:cNvSpPr/>
          <p:nvPr/>
        </p:nvSpPr>
        <p:spPr>
          <a:xfrm>
            <a:off x="579861" y="3498231"/>
            <a:ext cx="7988300" cy="2308324"/>
          </a:xfrm>
          <a:prstGeom prst="rect">
            <a:avLst/>
          </a:prstGeom>
        </p:spPr>
        <p:txBody>
          <a:bodyPr wrap="square">
            <a:spAutoFit/>
          </a:bodyPr>
          <a:lstStyle/>
          <a:p>
            <a:pPr algn="just"/>
            <a:r>
              <a:rPr lang="en-US" dirty="0"/>
              <a:t>The </a:t>
            </a:r>
            <a:r>
              <a:rPr lang="en-US" b="1" dirty="0">
                <a:solidFill>
                  <a:srgbClr val="0070C0"/>
                </a:solidFill>
              </a:rPr>
              <a:t>Federal University of </a:t>
            </a:r>
            <a:r>
              <a:rPr lang="en-US" b="1" dirty="0" smtClean="0">
                <a:solidFill>
                  <a:srgbClr val="0070C0"/>
                </a:solidFill>
              </a:rPr>
              <a:t>Santa Catarina </a:t>
            </a:r>
            <a:r>
              <a:rPr lang="en-US" dirty="0" smtClean="0"/>
              <a:t>(UFSC) is </a:t>
            </a:r>
            <a:r>
              <a:rPr lang="en-US" dirty="0"/>
              <a:t>a public university in Florianópolis, the capital city of </a:t>
            </a:r>
            <a:r>
              <a:rPr lang="en-US" dirty="0" smtClean="0"/>
              <a:t>Santa Catarina. It </a:t>
            </a:r>
            <a:r>
              <a:rPr lang="en-US" dirty="0"/>
              <a:t>is one of the leading </a:t>
            </a:r>
            <a:r>
              <a:rPr lang="en-US" dirty="0" smtClean="0"/>
              <a:t>Brazilian and Latin </a:t>
            </a:r>
            <a:r>
              <a:rPr lang="en-US" dirty="0"/>
              <a:t>American research </a:t>
            </a:r>
            <a:r>
              <a:rPr lang="en-US" dirty="0" smtClean="0"/>
              <a:t>universities, mainly noted </a:t>
            </a:r>
            <a:r>
              <a:rPr lang="en-US" dirty="0"/>
              <a:t>for its engineering </a:t>
            </a:r>
            <a:r>
              <a:rPr lang="en-US" dirty="0" smtClean="0"/>
              <a:t>school.</a:t>
            </a:r>
          </a:p>
          <a:p>
            <a:pPr algn="just"/>
            <a:endParaRPr lang="en-US" dirty="0"/>
          </a:p>
          <a:p>
            <a:pPr algn="just"/>
            <a:r>
              <a:rPr lang="en-US" dirty="0" smtClean="0"/>
              <a:t>It campus is divided in 11 Educational Centers, which are </a:t>
            </a:r>
            <a:r>
              <a:rPr lang="en-US" dirty="0"/>
              <a:t>divided in </a:t>
            </a:r>
            <a:r>
              <a:rPr lang="en-US" dirty="0" smtClean="0"/>
              <a:t>departments. The </a:t>
            </a:r>
            <a:r>
              <a:rPr lang="en-US" dirty="0"/>
              <a:t>largest one </a:t>
            </a:r>
            <a:r>
              <a:rPr lang="en-US" dirty="0" smtClean="0"/>
              <a:t>is </a:t>
            </a:r>
            <a:r>
              <a:rPr lang="en-US" dirty="0"/>
              <a:t>the Department of Mechanical Engineering. The oldest is the Center of </a:t>
            </a:r>
            <a:r>
              <a:rPr lang="en-US" dirty="0" err="1"/>
              <a:t>Juridic</a:t>
            </a:r>
            <a:r>
              <a:rPr lang="en-US" dirty="0"/>
              <a:t> Sciences, that is itself the department of Law, which was the first of </a:t>
            </a:r>
            <a:r>
              <a:rPr lang="en-US" dirty="0" err="1"/>
              <a:t>UFSC's</a:t>
            </a:r>
            <a:r>
              <a:rPr lang="en-US" dirty="0"/>
              <a:t> departments to be officially recognized in 1932.</a:t>
            </a:r>
          </a:p>
        </p:txBody>
      </p:sp>
      <p:sp>
        <p:nvSpPr>
          <p:cNvPr id="6" name="Rectángulo 5"/>
          <p:cNvSpPr/>
          <p:nvPr/>
        </p:nvSpPr>
        <p:spPr>
          <a:xfrm>
            <a:off x="278163" y="36561"/>
            <a:ext cx="3005576" cy="523220"/>
          </a:xfrm>
          <a:prstGeom prst="rect">
            <a:avLst/>
          </a:prstGeom>
        </p:spPr>
        <p:txBody>
          <a:bodyPr wrap="square">
            <a:spAutoFit/>
          </a:bodyPr>
          <a:lstStyle/>
          <a:p>
            <a:r>
              <a:rPr lang="en-US" sz="2800" b="1" dirty="0" smtClean="0">
                <a:solidFill>
                  <a:srgbClr val="FFC000"/>
                </a:solidFill>
              </a:rPr>
              <a:t>Introduction</a:t>
            </a:r>
            <a:endParaRPr lang="en-US" sz="2800" b="1" dirty="0">
              <a:solidFill>
                <a:srgbClr val="FFC000"/>
              </a:solidFill>
            </a:endParaRPr>
          </a:p>
        </p:txBody>
      </p:sp>
    </p:spTree>
    <p:extLst>
      <p:ext uri="{BB962C8B-B14F-4D97-AF65-F5344CB8AC3E}">
        <p14:creationId xmlns:p14="http://schemas.microsoft.com/office/powerpoint/2010/main" val="23338213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5255918" y="1042306"/>
            <a:ext cx="3251146" cy="4801314"/>
          </a:xfrm>
          <a:prstGeom prst="rect">
            <a:avLst/>
          </a:prstGeom>
        </p:spPr>
        <p:txBody>
          <a:bodyPr wrap="square">
            <a:spAutoFit/>
          </a:bodyPr>
          <a:lstStyle/>
          <a:p>
            <a:pPr algn="just"/>
            <a:r>
              <a:rPr lang="en-US" b="1" dirty="0">
                <a:solidFill>
                  <a:srgbClr val="0070C0"/>
                </a:solidFill>
              </a:rPr>
              <a:t>LASHIP</a:t>
            </a:r>
            <a:r>
              <a:rPr lang="en-US" b="1" dirty="0"/>
              <a:t> </a:t>
            </a:r>
            <a:r>
              <a:rPr lang="en-US" b="1" dirty="0">
                <a:solidFill>
                  <a:srgbClr val="0070C0"/>
                </a:solidFill>
              </a:rPr>
              <a:t>– Laboratory of Hydraulic and Pneumatic Systems</a:t>
            </a:r>
            <a:r>
              <a:rPr lang="en-US" dirty="0"/>
              <a:t> of the Department of Mechanical Engineering at the Federal University of Santa Catarina has a structure focused on attending university activities of education, research and services. </a:t>
            </a:r>
            <a:endParaRPr lang="en-US" dirty="0" smtClean="0"/>
          </a:p>
          <a:p>
            <a:pPr algn="just"/>
            <a:endParaRPr lang="en-US" b="1" dirty="0"/>
          </a:p>
          <a:p>
            <a:pPr algn="just"/>
            <a:r>
              <a:rPr lang="en-US" b="1" dirty="0" smtClean="0"/>
              <a:t>The </a:t>
            </a:r>
            <a:r>
              <a:rPr lang="en-US" b="1" dirty="0" err="1"/>
              <a:t>LASHIP’s</a:t>
            </a:r>
            <a:r>
              <a:rPr lang="en-US" b="1" dirty="0"/>
              <a:t> team is involved with</a:t>
            </a:r>
            <a:r>
              <a:rPr lang="en-US" dirty="0"/>
              <a:t> </a:t>
            </a:r>
            <a:r>
              <a:rPr lang="en-US" b="1" dirty="0"/>
              <a:t>undergraduate education since 1977 and graduate education and research on hydraulic and pneumatic components and systems since 1984.</a:t>
            </a:r>
            <a:r>
              <a:rPr lang="en-US" dirty="0"/>
              <a:t> </a:t>
            </a:r>
            <a:endParaRPr lang="en-US" dirty="0" smtClean="0"/>
          </a:p>
        </p:txBody>
      </p:sp>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192" y="985806"/>
            <a:ext cx="2728682" cy="1114045"/>
          </a:xfrm>
          <a:prstGeom prst="rect">
            <a:avLst/>
          </a:prstGeom>
        </p:spPr>
      </p:pic>
      <p:pic>
        <p:nvPicPr>
          <p:cNvPr id="19" name="Picture 6" descr="noticia14-11-20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192" y="2424605"/>
            <a:ext cx="2425754" cy="176355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pic>
        <p:nvPicPr>
          <p:cNvPr id="20" name="Picture 10" descr="im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3889" y="3562847"/>
            <a:ext cx="2840543" cy="177534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pic>
        <p:nvPicPr>
          <p:cNvPr id="21" name="Picture 12" descr="noticia02-12-20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5375" y="4456411"/>
            <a:ext cx="2425754" cy="176355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
        <p:nvSpPr>
          <p:cNvPr id="7" name="Rectángulo 6"/>
          <p:cNvSpPr/>
          <p:nvPr/>
        </p:nvSpPr>
        <p:spPr>
          <a:xfrm>
            <a:off x="278163" y="36561"/>
            <a:ext cx="3005576" cy="523220"/>
          </a:xfrm>
          <a:prstGeom prst="rect">
            <a:avLst/>
          </a:prstGeom>
        </p:spPr>
        <p:txBody>
          <a:bodyPr wrap="square">
            <a:spAutoFit/>
          </a:bodyPr>
          <a:lstStyle/>
          <a:p>
            <a:r>
              <a:rPr lang="en-US" sz="2800" b="1" dirty="0" smtClean="0">
                <a:solidFill>
                  <a:srgbClr val="FFC000"/>
                </a:solidFill>
              </a:rPr>
              <a:t>Introduction</a:t>
            </a:r>
            <a:endParaRPr lang="en-US" sz="2800" b="1" dirty="0">
              <a:solidFill>
                <a:srgbClr val="FFC000"/>
              </a:solidFill>
            </a:endParaRPr>
          </a:p>
        </p:txBody>
      </p:sp>
    </p:spTree>
    <p:extLst>
      <p:ext uri="{BB962C8B-B14F-4D97-AF65-F5344CB8AC3E}">
        <p14:creationId xmlns:p14="http://schemas.microsoft.com/office/powerpoint/2010/main" val="8057992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459" y="1486983"/>
            <a:ext cx="2728682" cy="1114045"/>
          </a:xfrm>
          <a:prstGeom prst="rect">
            <a:avLst/>
          </a:prstGeom>
        </p:spPr>
      </p:pic>
      <p:sp>
        <p:nvSpPr>
          <p:cNvPr id="2" name="Rectángulo 1"/>
          <p:cNvSpPr/>
          <p:nvPr/>
        </p:nvSpPr>
        <p:spPr>
          <a:xfrm>
            <a:off x="546859" y="4034305"/>
            <a:ext cx="7810500" cy="2031325"/>
          </a:xfrm>
          <a:prstGeom prst="rect">
            <a:avLst/>
          </a:prstGeom>
        </p:spPr>
        <p:txBody>
          <a:bodyPr wrap="square">
            <a:spAutoFit/>
          </a:bodyPr>
          <a:lstStyle/>
          <a:p>
            <a:r>
              <a:rPr lang="en-US" dirty="0"/>
              <a:t>1 – Analysis and Design of Hydraulic and Pneumatic Systems and Components</a:t>
            </a:r>
            <a:r>
              <a:rPr lang="en-US" dirty="0" smtClean="0"/>
              <a:t>;</a:t>
            </a:r>
          </a:p>
          <a:p>
            <a:endParaRPr lang="en-US" dirty="0"/>
          </a:p>
          <a:p>
            <a:r>
              <a:rPr lang="en-US" dirty="0"/>
              <a:t>2 – Integration of Hydraulics and Pneumatics with software and electronics: Mechatronic Solutions;</a:t>
            </a:r>
          </a:p>
          <a:p>
            <a:endParaRPr lang="en-US" dirty="0" smtClean="0"/>
          </a:p>
          <a:p>
            <a:r>
              <a:rPr lang="en-US" dirty="0" smtClean="0"/>
              <a:t>3 </a:t>
            </a:r>
            <a:r>
              <a:rPr lang="en-US" dirty="0"/>
              <a:t>– Computational systems to support the design of hydraulic systems and components</a:t>
            </a:r>
          </a:p>
        </p:txBody>
      </p:sp>
      <p:sp>
        <p:nvSpPr>
          <p:cNvPr id="3" name="CuadroTexto 2"/>
          <p:cNvSpPr txBox="1"/>
          <p:nvPr/>
        </p:nvSpPr>
        <p:spPr>
          <a:xfrm>
            <a:off x="546859" y="3475167"/>
            <a:ext cx="1849481" cy="400110"/>
          </a:xfrm>
          <a:prstGeom prst="rect">
            <a:avLst/>
          </a:prstGeom>
          <a:noFill/>
        </p:spPr>
        <p:txBody>
          <a:bodyPr wrap="none" rtlCol="0">
            <a:spAutoFit/>
          </a:bodyPr>
          <a:lstStyle/>
          <a:p>
            <a:r>
              <a:rPr lang="en-US" sz="2000" b="1" dirty="0" smtClean="0">
                <a:solidFill>
                  <a:srgbClr val="0070C0"/>
                </a:solidFill>
              </a:rPr>
              <a:t>Research areas:</a:t>
            </a:r>
            <a:endParaRPr lang="en-US" sz="2000" b="1" dirty="0">
              <a:solidFill>
                <a:srgbClr val="0070C0"/>
              </a:solidFill>
            </a:endParaRPr>
          </a:p>
        </p:txBody>
      </p:sp>
      <p:sp>
        <p:nvSpPr>
          <p:cNvPr id="4" name="Rectángulo 3"/>
          <p:cNvSpPr/>
          <p:nvPr/>
        </p:nvSpPr>
        <p:spPr>
          <a:xfrm>
            <a:off x="4267200" y="889844"/>
            <a:ext cx="4407659" cy="2308324"/>
          </a:xfrm>
          <a:prstGeom prst="rect">
            <a:avLst/>
          </a:prstGeom>
        </p:spPr>
        <p:txBody>
          <a:bodyPr wrap="square">
            <a:spAutoFit/>
          </a:bodyPr>
          <a:lstStyle/>
          <a:p>
            <a:pPr algn="just"/>
            <a:r>
              <a:rPr lang="en-US" dirty="0"/>
              <a:t>The research funds are from government projects and partnerships with industries. Besides the infrastructure in equipment and facilities, it is established a group made by 3 professors and about 15 people among research engineers and graduate and undergraduate students connected through institutional projects and industry.</a:t>
            </a:r>
          </a:p>
        </p:txBody>
      </p:sp>
      <p:sp>
        <p:nvSpPr>
          <p:cNvPr id="6" name="Rectángulo 5"/>
          <p:cNvSpPr/>
          <p:nvPr/>
        </p:nvSpPr>
        <p:spPr>
          <a:xfrm>
            <a:off x="278163" y="36561"/>
            <a:ext cx="3005576" cy="523220"/>
          </a:xfrm>
          <a:prstGeom prst="rect">
            <a:avLst/>
          </a:prstGeom>
        </p:spPr>
        <p:txBody>
          <a:bodyPr wrap="square">
            <a:spAutoFit/>
          </a:bodyPr>
          <a:lstStyle/>
          <a:p>
            <a:r>
              <a:rPr lang="en-US" sz="2800" b="1" dirty="0" smtClean="0">
                <a:solidFill>
                  <a:srgbClr val="FFC000"/>
                </a:solidFill>
              </a:rPr>
              <a:t>Introduction</a:t>
            </a:r>
            <a:endParaRPr lang="en-US" sz="2800" b="1" dirty="0">
              <a:solidFill>
                <a:srgbClr val="FFC000"/>
              </a:solidFill>
            </a:endParaRPr>
          </a:p>
        </p:txBody>
      </p:sp>
    </p:spTree>
    <p:extLst>
      <p:ext uri="{BB962C8B-B14F-4D97-AF65-F5344CB8AC3E}">
        <p14:creationId xmlns:p14="http://schemas.microsoft.com/office/powerpoint/2010/main" val="1757972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8163" y="1007055"/>
            <a:ext cx="3005576" cy="461665"/>
          </a:xfrm>
          <a:prstGeom prst="rect">
            <a:avLst/>
          </a:prstGeom>
        </p:spPr>
        <p:txBody>
          <a:bodyPr wrap="square">
            <a:spAutoFit/>
          </a:bodyPr>
          <a:lstStyle/>
          <a:p>
            <a:r>
              <a:rPr lang="en-US" sz="2400" b="1" dirty="0" err="1" smtClean="0"/>
              <a:t>Semini</a:t>
            </a:r>
            <a:r>
              <a:rPr lang="en-US" sz="2400" b="1" dirty="0" smtClean="0"/>
              <a:t> (2010):</a:t>
            </a:r>
            <a:endParaRPr lang="en-US" sz="2400" b="1" dirty="0"/>
          </a:p>
        </p:txBody>
      </p:sp>
      <p:sp>
        <p:nvSpPr>
          <p:cNvPr id="3" name="Rectángulo 2"/>
          <p:cNvSpPr/>
          <p:nvPr/>
        </p:nvSpPr>
        <p:spPr>
          <a:xfrm>
            <a:off x="278163" y="36561"/>
            <a:ext cx="3005576" cy="523220"/>
          </a:xfrm>
          <a:prstGeom prst="rect">
            <a:avLst/>
          </a:prstGeom>
        </p:spPr>
        <p:txBody>
          <a:bodyPr wrap="square">
            <a:spAutoFit/>
          </a:bodyPr>
          <a:lstStyle/>
          <a:p>
            <a:r>
              <a:rPr lang="en-US" sz="2800" b="1" dirty="0" smtClean="0">
                <a:solidFill>
                  <a:srgbClr val="FFC000"/>
                </a:solidFill>
              </a:rPr>
              <a:t>Thesis</a:t>
            </a:r>
            <a:endParaRPr lang="en-US" sz="2800" b="1" dirty="0">
              <a:solidFill>
                <a:srgbClr val="FFC000"/>
              </a:solidFill>
            </a:endParaRPr>
          </a:p>
        </p:txBody>
      </p:sp>
      <p:sp>
        <p:nvSpPr>
          <p:cNvPr id="4" name="Rectángulo 3"/>
          <p:cNvSpPr/>
          <p:nvPr/>
        </p:nvSpPr>
        <p:spPr>
          <a:xfrm>
            <a:off x="2483639" y="914721"/>
            <a:ext cx="4643438" cy="707886"/>
          </a:xfrm>
          <a:prstGeom prst="rect">
            <a:avLst/>
          </a:prstGeom>
        </p:spPr>
        <p:txBody>
          <a:bodyPr wrap="square">
            <a:spAutoFit/>
          </a:bodyPr>
          <a:lstStyle/>
          <a:p>
            <a:r>
              <a:rPr lang="en-US" sz="2000" b="1" dirty="0" err="1"/>
              <a:t>HyQ</a:t>
            </a:r>
            <a:r>
              <a:rPr lang="en-US" sz="2000" b="1" dirty="0"/>
              <a:t> - Design and </a:t>
            </a:r>
            <a:r>
              <a:rPr lang="en-US" sz="2000" b="1" dirty="0" smtClean="0"/>
              <a:t>Development of </a:t>
            </a:r>
            <a:r>
              <a:rPr lang="en-US" sz="2000" b="1" dirty="0"/>
              <a:t>a Hydraulically </a:t>
            </a:r>
            <a:r>
              <a:rPr lang="en-US" sz="2000" b="1" dirty="0" smtClean="0"/>
              <a:t>Actuated Quadruped </a:t>
            </a:r>
            <a:r>
              <a:rPr lang="en-US" sz="2000" b="1" dirty="0"/>
              <a:t>Robot</a:t>
            </a:r>
          </a:p>
        </p:txBody>
      </p:sp>
      <p:sp>
        <p:nvSpPr>
          <p:cNvPr id="6" name="Rectángulo 5"/>
          <p:cNvSpPr/>
          <p:nvPr/>
        </p:nvSpPr>
        <p:spPr>
          <a:xfrm>
            <a:off x="912686" y="2119072"/>
            <a:ext cx="3973635" cy="1015663"/>
          </a:xfrm>
          <a:prstGeom prst="rect">
            <a:avLst/>
          </a:prstGeom>
        </p:spPr>
        <p:txBody>
          <a:bodyPr wrap="square">
            <a:spAutoFit/>
          </a:bodyPr>
          <a:lstStyle/>
          <a:p>
            <a:r>
              <a:rPr lang="en-US" sz="2000" b="1" dirty="0" smtClean="0">
                <a:solidFill>
                  <a:srgbClr val="0070C0"/>
                </a:solidFill>
              </a:rPr>
              <a:t>Development </a:t>
            </a:r>
            <a:r>
              <a:rPr lang="en-US" sz="2000" dirty="0" smtClean="0"/>
              <a:t>of a </a:t>
            </a:r>
            <a:r>
              <a:rPr lang="en-US" sz="2000" b="1" dirty="0" smtClean="0">
                <a:solidFill>
                  <a:srgbClr val="0070C0"/>
                </a:solidFill>
              </a:rPr>
              <a:t>versatile robot platform </a:t>
            </a:r>
            <a:r>
              <a:rPr lang="en-US" sz="2000" dirty="0" smtClean="0"/>
              <a:t>capable of performing different dynamic tasks.</a:t>
            </a:r>
            <a:endParaRPr lang="en-US" sz="2000" dirty="0"/>
          </a:p>
        </p:txBody>
      </p:sp>
      <p:sp>
        <p:nvSpPr>
          <p:cNvPr id="13" name="Elipse 12"/>
          <p:cNvSpPr/>
          <p:nvPr/>
        </p:nvSpPr>
        <p:spPr>
          <a:xfrm>
            <a:off x="505920" y="2241700"/>
            <a:ext cx="171160" cy="171160"/>
          </a:xfrm>
          <a:prstGeom prst="ellipse">
            <a:avLst/>
          </a:prstGeom>
          <a:solidFill>
            <a:srgbClr val="24265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6"/>
          <p:cNvSpPr/>
          <p:nvPr/>
        </p:nvSpPr>
        <p:spPr>
          <a:xfrm>
            <a:off x="912686" y="3364262"/>
            <a:ext cx="3716461" cy="1015663"/>
          </a:xfrm>
          <a:prstGeom prst="rect">
            <a:avLst/>
          </a:prstGeom>
        </p:spPr>
        <p:txBody>
          <a:bodyPr wrap="square">
            <a:spAutoFit/>
          </a:bodyPr>
          <a:lstStyle/>
          <a:p>
            <a:r>
              <a:rPr lang="en-US" sz="2000" b="1" dirty="0" smtClean="0">
                <a:solidFill>
                  <a:srgbClr val="0070C0"/>
                </a:solidFill>
              </a:rPr>
              <a:t>Study </a:t>
            </a:r>
            <a:r>
              <a:rPr lang="en-US" sz="2000" dirty="0" smtClean="0"/>
              <a:t>and </a:t>
            </a:r>
            <a:r>
              <a:rPr lang="en-US" sz="2000" b="1" dirty="0" smtClean="0">
                <a:solidFill>
                  <a:srgbClr val="0070C0"/>
                </a:solidFill>
              </a:rPr>
              <a:t>test </a:t>
            </a:r>
            <a:r>
              <a:rPr lang="en-US" sz="2000" dirty="0" smtClean="0"/>
              <a:t>of the applicability of hydraulic actuation system inside the </a:t>
            </a:r>
            <a:r>
              <a:rPr lang="en-US" sz="2000" dirty="0" err="1" smtClean="0"/>
              <a:t>HyQ</a:t>
            </a:r>
            <a:r>
              <a:rPr lang="en-US" sz="2000" dirty="0" smtClean="0"/>
              <a:t> robot.</a:t>
            </a:r>
            <a:endParaRPr lang="en-US" sz="2000" dirty="0"/>
          </a:p>
        </p:txBody>
      </p:sp>
      <p:sp>
        <p:nvSpPr>
          <p:cNvPr id="18" name="Elipse 17"/>
          <p:cNvSpPr/>
          <p:nvPr/>
        </p:nvSpPr>
        <p:spPr>
          <a:xfrm>
            <a:off x="505920" y="3486890"/>
            <a:ext cx="171160" cy="171160"/>
          </a:xfrm>
          <a:prstGeom prst="ellipse">
            <a:avLst/>
          </a:prstGeom>
          <a:solidFill>
            <a:srgbClr val="24265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ángulo 18"/>
          <p:cNvSpPr/>
          <p:nvPr/>
        </p:nvSpPr>
        <p:spPr>
          <a:xfrm>
            <a:off x="912686" y="4566586"/>
            <a:ext cx="3716461" cy="707886"/>
          </a:xfrm>
          <a:prstGeom prst="rect">
            <a:avLst/>
          </a:prstGeom>
        </p:spPr>
        <p:txBody>
          <a:bodyPr wrap="square">
            <a:spAutoFit/>
          </a:bodyPr>
          <a:lstStyle/>
          <a:p>
            <a:r>
              <a:rPr lang="en-US" sz="2000" b="1" dirty="0" smtClean="0">
                <a:solidFill>
                  <a:srgbClr val="0070C0"/>
                </a:solidFill>
              </a:rPr>
              <a:t>Design project </a:t>
            </a:r>
            <a:r>
              <a:rPr lang="en-US" sz="2000" dirty="0" smtClean="0"/>
              <a:t>and </a:t>
            </a:r>
            <a:r>
              <a:rPr lang="en-US" sz="2000" b="1" dirty="0" smtClean="0">
                <a:solidFill>
                  <a:srgbClr val="0070C0"/>
                </a:solidFill>
              </a:rPr>
              <a:t>components selection procedures</a:t>
            </a:r>
            <a:r>
              <a:rPr lang="en-US" sz="2000" dirty="0" smtClean="0"/>
              <a:t>.</a:t>
            </a:r>
            <a:endParaRPr lang="en-US" sz="2000" dirty="0"/>
          </a:p>
        </p:txBody>
      </p:sp>
      <p:sp>
        <p:nvSpPr>
          <p:cNvPr id="20" name="Elipse 19"/>
          <p:cNvSpPr/>
          <p:nvPr/>
        </p:nvSpPr>
        <p:spPr>
          <a:xfrm>
            <a:off x="505920" y="4689214"/>
            <a:ext cx="171160" cy="171160"/>
          </a:xfrm>
          <a:prstGeom prst="ellipse">
            <a:avLst/>
          </a:prstGeom>
          <a:solidFill>
            <a:srgbClr val="24265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Imagen 20"/>
          <p:cNvPicPr>
            <a:picLocks noChangeAspect="1"/>
          </p:cNvPicPr>
          <p:nvPr/>
        </p:nvPicPr>
        <p:blipFill>
          <a:blip r:embed="rId2"/>
          <a:stretch>
            <a:fillRect/>
          </a:stretch>
        </p:blipFill>
        <p:spPr>
          <a:xfrm>
            <a:off x="5050631" y="1943550"/>
            <a:ext cx="3981450" cy="3429000"/>
          </a:xfrm>
          <a:prstGeom prst="rect">
            <a:avLst/>
          </a:prstGeom>
        </p:spPr>
      </p:pic>
      <p:sp>
        <p:nvSpPr>
          <p:cNvPr id="22" name="Rectángulo 21"/>
          <p:cNvSpPr/>
          <p:nvPr/>
        </p:nvSpPr>
        <p:spPr>
          <a:xfrm>
            <a:off x="6743996" y="5274472"/>
            <a:ext cx="2099967" cy="584775"/>
          </a:xfrm>
          <a:prstGeom prst="rect">
            <a:avLst/>
          </a:prstGeom>
        </p:spPr>
        <p:txBody>
          <a:bodyPr wrap="square">
            <a:spAutoFit/>
          </a:bodyPr>
          <a:lstStyle/>
          <a:p>
            <a:r>
              <a:rPr lang="en-US" sz="1600" b="1" dirty="0" smtClean="0">
                <a:ea typeface="Times New Roman" panose="02020603050405020304" pitchFamily="18" charset="0"/>
                <a:cs typeface="Times New Roman" panose="02020603050405020304" pitchFamily="18" charset="0"/>
              </a:rPr>
              <a:t>3D model of the </a:t>
            </a:r>
            <a:r>
              <a:rPr lang="en-US" sz="1600" b="1" dirty="0" err="1" smtClean="0">
                <a:ea typeface="Times New Roman" panose="02020603050405020304" pitchFamily="18" charset="0"/>
                <a:cs typeface="Times New Roman" panose="02020603050405020304" pitchFamily="18" charset="0"/>
              </a:rPr>
              <a:t>HyQ</a:t>
            </a:r>
            <a:r>
              <a:rPr lang="en-US" sz="1600" b="1" dirty="0" smtClean="0">
                <a:ea typeface="Times New Roman" panose="02020603050405020304" pitchFamily="18" charset="0"/>
                <a:cs typeface="Times New Roman" panose="02020603050405020304" pitchFamily="18" charset="0"/>
              </a:rPr>
              <a:t>  </a:t>
            </a:r>
          </a:p>
          <a:p>
            <a:r>
              <a:rPr lang="en-US" sz="1600" dirty="0" smtClean="0">
                <a:ea typeface="Times New Roman" panose="02020603050405020304" pitchFamily="18" charset="0"/>
                <a:cs typeface="Times New Roman" panose="02020603050405020304" pitchFamily="18" charset="0"/>
              </a:rPr>
              <a:t>(</a:t>
            </a:r>
            <a:r>
              <a:rPr lang="en-US" sz="1600" dirty="0" err="1" smtClean="0">
                <a:ea typeface="Times New Roman" panose="02020603050405020304" pitchFamily="18" charset="0"/>
                <a:cs typeface="Times New Roman" panose="02020603050405020304" pitchFamily="18" charset="0"/>
              </a:rPr>
              <a:t>Semini</a:t>
            </a:r>
            <a:r>
              <a:rPr lang="en-US" sz="1600" dirty="0" smtClean="0">
                <a:ea typeface="Times New Roman" panose="02020603050405020304" pitchFamily="18" charset="0"/>
                <a:cs typeface="Times New Roman" panose="02020603050405020304" pitchFamily="18" charset="0"/>
              </a:rPr>
              <a:t>, 2010)</a:t>
            </a:r>
            <a:r>
              <a:rPr lang="en-US" sz="1600" b="1" dirty="0" smtClean="0">
                <a:ea typeface="Times New Roman" panose="02020603050405020304" pitchFamily="18" charset="0"/>
                <a:cs typeface="Times New Roman" panose="02020603050405020304" pitchFamily="18" charset="0"/>
              </a:rPr>
              <a:t>.</a:t>
            </a:r>
            <a:endParaRPr lang="en-US" sz="1600" b="1" dirty="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0395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27493" y="1603725"/>
            <a:ext cx="4829176" cy="2031325"/>
          </a:xfrm>
          <a:prstGeom prst="rect">
            <a:avLst/>
          </a:prstGeom>
        </p:spPr>
        <p:txBody>
          <a:bodyPr wrap="square">
            <a:spAutoFit/>
          </a:bodyPr>
          <a:lstStyle/>
          <a:p>
            <a:pPr algn="just"/>
            <a:r>
              <a:rPr lang="en-US" dirty="0" smtClean="0"/>
              <a:t>	Propose a procedure to </a:t>
            </a:r>
            <a:r>
              <a:rPr lang="en-US" dirty="0"/>
              <a:t>select the minimum amount of stiffness at the foot </a:t>
            </a:r>
            <a:r>
              <a:rPr lang="en-US" dirty="0" smtClean="0"/>
              <a:t>in order to reduce the peak forces produced by ground contacts. </a:t>
            </a:r>
          </a:p>
          <a:p>
            <a:pPr algn="just"/>
            <a:endParaRPr lang="en-US" dirty="0" smtClean="0"/>
          </a:p>
          <a:p>
            <a:pPr algn="just"/>
            <a:r>
              <a:rPr lang="en-US" dirty="0" smtClean="0"/>
              <a:t>	The selection </a:t>
            </a:r>
            <a:r>
              <a:rPr lang="en-US" dirty="0"/>
              <a:t>of the passive element is </a:t>
            </a:r>
            <a:r>
              <a:rPr lang="en-US" dirty="0" smtClean="0"/>
              <a:t>based on </a:t>
            </a:r>
            <a:r>
              <a:rPr lang="en-US" dirty="0"/>
              <a:t>the </a:t>
            </a:r>
            <a:r>
              <a:rPr lang="en-US" dirty="0" smtClean="0"/>
              <a:t>robot’s locomotion </a:t>
            </a:r>
            <a:r>
              <a:rPr lang="en-US" dirty="0"/>
              <a:t>requirements.</a:t>
            </a:r>
          </a:p>
        </p:txBody>
      </p:sp>
      <p:sp>
        <p:nvSpPr>
          <p:cNvPr id="3" name="Rectángulo 2"/>
          <p:cNvSpPr/>
          <p:nvPr/>
        </p:nvSpPr>
        <p:spPr>
          <a:xfrm>
            <a:off x="469901" y="764607"/>
            <a:ext cx="2216149" cy="461665"/>
          </a:xfrm>
          <a:prstGeom prst="rect">
            <a:avLst/>
          </a:prstGeom>
        </p:spPr>
        <p:txBody>
          <a:bodyPr wrap="square">
            <a:spAutoFit/>
          </a:bodyPr>
          <a:lstStyle/>
          <a:p>
            <a:r>
              <a:rPr lang="en-US" sz="2400" b="1" dirty="0" err="1" smtClean="0"/>
              <a:t>Focchi</a:t>
            </a:r>
            <a:r>
              <a:rPr lang="en-US" sz="2400" b="1" dirty="0" smtClean="0"/>
              <a:t> (2013):</a:t>
            </a:r>
            <a:endParaRPr lang="en-US" sz="2400" b="1" dirty="0"/>
          </a:p>
        </p:txBody>
      </p:sp>
      <p:sp>
        <p:nvSpPr>
          <p:cNvPr id="4" name="Rectángulo 3"/>
          <p:cNvSpPr/>
          <p:nvPr/>
        </p:nvSpPr>
        <p:spPr>
          <a:xfrm>
            <a:off x="3929062" y="4330406"/>
            <a:ext cx="4557713" cy="1477328"/>
          </a:xfrm>
          <a:prstGeom prst="rect">
            <a:avLst/>
          </a:prstGeom>
        </p:spPr>
        <p:txBody>
          <a:bodyPr wrap="square">
            <a:spAutoFit/>
          </a:bodyPr>
          <a:lstStyle/>
          <a:p>
            <a:pPr algn="just"/>
            <a:r>
              <a:rPr lang="en-US" dirty="0" smtClean="0"/>
              <a:t>	Addition of an actively-controlled damper to dissipate the energy stored in the spring after its compression, reducing </a:t>
            </a:r>
            <a:r>
              <a:rPr lang="en-US" dirty="0"/>
              <a:t>the chance of </a:t>
            </a:r>
            <a:r>
              <a:rPr lang="en-US" dirty="0" smtClean="0"/>
              <a:t>chattering when impact forces occur.</a:t>
            </a:r>
            <a:endParaRPr lang="en-US" dirty="0"/>
          </a:p>
        </p:txBody>
      </p:sp>
      <p:pic>
        <p:nvPicPr>
          <p:cNvPr id="5" name="Imagen 4"/>
          <p:cNvPicPr>
            <a:picLocks noChangeAspect="1"/>
          </p:cNvPicPr>
          <p:nvPr/>
        </p:nvPicPr>
        <p:blipFill>
          <a:blip r:embed="rId2"/>
          <a:stretch>
            <a:fillRect/>
          </a:stretch>
        </p:blipFill>
        <p:spPr>
          <a:xfrm>
            <a:off x="742949" y="3841047"/>
            <a:ext cx="2771775" cy="2228850"/>
          </a:xfrm>
          <a:prstGeom prst="rect">
            <a:avLst/>
          </a:prstGeom>
        </p:spPr>
      </p:pic>
      <p:pic>
        <p:nvPicPr>
          <p:cNvPr id="7" name="Imagen 6"/>
          <p:cNvPicPr>
            <a:picLocks noChangeAspect="1"/>
          </p:cNvPicPr>
          <p:nvPr/>
        </p:nvPicPr>
        <p:blipFill>
          <a:blip r:embed="rId3"/>
          <a:stretch>
            <a:fillRect/>
          </a:stretch>
        </p:blipFill>
        <p:spPr>
          <a:xfrm>
            <a:off x="5815013" y="1731338"/>
            <a:ext cx="2671762" cy="1903712"/>
          </a:xfrm>
          <a:prstGeom prst="rect">
            <a:avLst/>
          </a:prstGeom>
        </p:spPr>
      </p:pic>
      <p:sp>
        <p:nvSpPr>
          <p:cNvPr id="6" name="Rectángulo 5"/>
          <p:cNvSpPr/>
          <p:nvPr/>
        </p:nvSpPr>
        <p:spPr>
          <a:xfrm>
            <a:off x="2686050" y="793881"/>
            <a:ext cx="6257926" cy="707886"/>
          </a:xfrm>
          <a:prstGeom prst="rect">
            <a:avLst/>
          </a:prstGeom>
        </p:spPr>
        <p:txBody>
          <a:bodyPr wrap="square">
            <a:spAutoFit/>
          </a:bodyPr>
          <a:lstStyle/>
          <a:p>
            <a:r>
              <a:rPr lang="en-US" sz="2000" b="1" dirty="0"/>
              <a:t>Strategies To Improve the </a:t>
            </a:r>
            <a:r>
              <a:rPr lang="en-US" sz="2000" b="1" dirty="0" smtClean="0"/>
              <a:t>Impedance Control </a:t>
            </a:r>
            <a:r>
              <a:rPr lang="en-US" sz="2000" b="1" dirty="0"/>
              <a:t>Performance of a </a:t>
            </a:r>
            <a:r>
              <a:rPr lang="en-US" sz="2000" b="1" dirty="0" smtClean="0"/>
              <a:t>Quadruped Robot</a:t>
            </a:r>
            <a:endParaRPr lang="en-US" sz="2000" b="1" dirty="0"/>
          </a:p>
        </p:txBody>
      </p:sp>
      <p:sp>
        <p:nvSpPr>
          <p:cNvPr id="10" name="Rectángulo 9"/>
          <p:cNvSpPr/>
          <p:nvPr/>
        </p:nvSpPr>
        <p:spPr>
          <a:xfrm>
            <a:off x="278163" y="36561"/>
            <a:ext cx="3005576" cy="523220"/>
          </a:xfrm>
          <a:prstGeom prst="rect">
            <a:avLst/>
          </a:prstGeom>
        </p:spPr>
        <p:txBody>
          <a:bodyPr wrap="square">
            <a:spAutoFit/>
          </a:bodyPr>
          <a:lstStyle/>
          <a:p>
            <a:r>
              <a:rPr lang="en-US" sz="2800" b="1" dirty="0" smtClean="0">
                <a:solidFill>
                  <a:srgbClr val="FFC000"/>
                </a:solidFill>
              </a:rPr>
              <a:t>Thesis</a:t>
            </a:r>
            <a:endParaRPr lang="en-US" sz="2800" b="1" dirty="0">
              <a:solidFill>
                <a:srgbClr val="FFC000"/>
              </a:solidFill>
            </a:endParaRPr>
          </a:p>
        </p:txBody>
      </p:sp>
    </p:spTree>
    <p:extLst>
      <p:ext uri="{BB962C8B-B14F-4D97-AF65-F5344CB8AC3E}">
        <p14:creationId xmlns:p14="http://schemas.microsoft.com/office/powerpoint/2010/main" val="3869684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78782" y="4105812"/>
            <a:ext cx="7422270" cy="1631216"/>
          </a:xfrm>
          <a:prstGeom prst="rect">
            <a:avLst/>
          </a:prstGeom>
        </p:spPr>
        <p:txBody>
          <a:bodyPr wrap="square">
            <a:spAutoFit/>
          </a:bodyPr>
          <a:lstStyle/>
          <a:p>
            <a:pPr algn="just"/>
            <a:r>
              <a:rPr lang="en-US" sz="2000" dirty="0" smtClean="0"/>
              <a:t>	Propose </a:t>
            </a:r>
            <a:r>
              <a:rPr lang="en-US" sz="2000" dirty="0"/>
              <a:t>a compliance control scheme of the </a:t>
            </a:r>
            <a:r>
              <a:rPr lang="en-US" sz="2000" dirty="0" err="1"/>
              <a:t>HyQ</a:t>
            </a:r>
            <a:r>
              <a:rPr lang="en-US" sz="2000" dirty="0"/>
              <a:t> robot</a:t>
            </a:r>
            <a:r>
              <a:rPr lang="en-US" sz="2000" dirty="0" smtClean="0"/>
              <a:t>.</a:t>
            </a:r>
          </a:p>
          <a:p>
            <a:pPr algn="just"/>
            <a:r>
              <a:rPr lang="en-US" sz="2000" dirty="0"/>
              <a:t>	</a:t>
            </a:r>
            <a:endParaRPr lang="en-US" sz="2000" dirty="0" smtClean="0"/>
          </a:p>
          <a:p>
            <a:pPr algn="just"/>
            <a:r>
              <a:rPr lang="en-US" sz="2000" dirty="0"/>
              <a:t>	</a:t>
            </a:r>
            <a:r>
              <a:rPr lang="en-US" sz="2000" dirty="0" smtClean="0"/>
              <a:t>This active compliance control allow the legs of the </a:t>
            </a:r>
            <a:r>
              <a:rPr lang="en-US" sz="2000" dirty="0" err="1" smtClean="0"/>
              <a:t>HyQ</a:t>
            </a:r>
            <a:r>
              <a:rPr lang="en-US" sz="2000" dirty="0" smtClean="0"/>
              <a:t> to emulate different types of springs and even nonlinear spring-dampers.</a:t>
            </a:r>
            <a:endParaRPr lang="en-US" sz="2000" dirty="0"/>
          </a:p>
        </p:txBody>
      </p:sp>
      <p:sp>
        <p:nvSpPr>
          <p:cNvPr id="3" name="Rectángulo 2"/>
          <p:cNvSpPr/>
          <p:nvPr/>
        </p:nvSpPr>
        <p:spPr>
          <a:xfrm>
            <a:off x="566299" y="1180506"/>
            <a:ext cx="3005576" cy="461665"/>
          </a:xfrm>
          <a:prstGeom prst="rect">
            <a:avLst/>
          </a:prstGeom>
        </p:spPr>
        <p:txBody>
          <a:bodyPr wrap="square">
            <a:spAutoFit/>
          </a:bodyPr>
          <a:lstStyle/>
          <a:p>
            <a:r>
              <a:rPr lang="en-US" sz="2400" b="1" dirty="0" err="1" smtClean="0"/>
              <a:t>Boaventura</a:t>
            </a:r>
            <a:r>
              <a:rPr lang="en-US" sz="2400" b="1" dirty="0" smtClean="0"/>
              <a:t> (2013):</a:t>
            </a:r>
            <a:endParaRPr lang="en-US" sz="2400" b="1" dirty="0"/>
          </a:p>
        </p:txBody>
      </p:sp>
      <p:pic>
        <p:nvPicPr>
          <p:cNvPr id="6" name="Imagen 5"/>
          <p:cNvPicPr>
            <a:picLocks noChangeAspect="1"/>
          </p:cNvPicPr>
          <p:nvPr/>
        </p:nvPicPr>
        <p:blipFill>
          <a:blip r:embed="rId2"/>
          <a:stretch>
            <a:fillRect/>
          </a:stretch>
        </p:blipFill>
        <p:spPr>
          <a:xfrm>
            <a:off x="1954787" y="2048412"/>
            <a:ext cx="5775056" cy="1885950"/>
          </a:xfrm>
          <a:prstGeom prst="rect">
            <a:avLst/>
          </a:prstGeom>
        </p:spPr>
      </p:pic>
      <p:sp>
        <p:nvSpPr>
          <p:cNvPr id="4" name="Rectángulo 3"/>
          <p:cNvSpPr/>
          <p:nvPr/>
        </p:nvSpPr>
        <p:spPr>
          <a:xfrm>
            <a:off x="3400425" y="1088172"/>
            <a:ext cx="4572000" cy="707886"/>
          </a:xfrm>
          <a:prstGeom prst="rect">
            <a:avLst/>
          </a:prstGeom>
        </p:spPr>
        <p:txBody>
          <a:bodyPr>
            <a:spAutoFit/>
          </a:bodyPr>
          <a:lstStyle/>
          <a:p>
            <a:r>
              <a:rPr lang="en-US" sz="2000" b="1" dirty="0"/>
              <a:t>Hydraulic Compliance Control of the Quadruped Robot </a:t>
            </a:r>
            <a:r>
              <a:rPr lang="en-US" sz="2000" b="1" dirty="0" err="1"/>
              <a:t>HyQ</a:t>
            </a:r>
            <a:endParaRPr lang="en-US" sz="2000" b="1" dirty="0"/>
          </a:p>
        </p:txBody>
      </p:sp>
      <p:sp>
        <p:nvSpPr>
          <p:cNvPr id="7" name="Rectángulo 6"/>
          <p:cNvSpPr/>
          <p:nvPr/>
        </p:nvSpPr>
        <p:spPr>
          <a:xfrm>
            <a:off x="278163" y="36561"/>
            <a:ext cx="3005576" cy="523220"/>
          </a:xfrm>
          <a:prstGeom prst="rect">
            <a:avLst/>
          </a:prstGeom>
        </p:spPr>
        <p:txBody>
          <a:bodyPr wrap="square">
            <a:spAutoFit/>
          </a:bodyPr>
          <a:lstStyle/>
          <a:p>
            <a:r>
              <a:rPr lang="en-US" sz="2800" b="1" smtClean="0">
                <a:solidFill>
                  <a:srgbClr val="FFC000"/>
                </a:solidFill>
              </a:rPr>
              <a:t>Thesis</a:t>
            </a:r>
            <a:endParaRPr lang="en-US" sz="2800" b="1" dirty="0">
              <a:solidFill>
                <a:srgbClr val="FFC000"/>
              </a:solidFill>
            </a:endParaRPr>
          </a:p>
        </p:txBody>
      </p:sp>
    </p:spTree>
    <p:extLst>
      <p:ext uri="{BB962C8B-B14F-4D97-AF65-F5344CB8AC3E}">
        <p14:creationId xmlns:p14="http://schemas.microsoft.com/office/powerpoint/2010/main" val="42901145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57249" y="1412748"/>
            <a:ext cx="7700964" cy="646331"/>
          </a:xfrm>
          <a:prstGeom prst="rect">
            <a:avLst/>
          </a:prstGeom>
        </p:spPr>
        <p:txBody>
          <a:bodyPr wrap="square">
            <a:spAutoFit/>
          </a:bodyPr>
          <a:lstStyle/>
          <a:p>
            <a:pPr algn="just"/>
            <a:r>
              <a:rPr lang="en-US" dirty="0" smtClean="0">
                <a:latin typeface="Segoe UI" panose="020B0502040204020203" pitchFamily="34" charset="0"/>
              </a:rPr>
              <a:t>[2]	R</a:t>
            </a:r>
            <a:r>
              <a:rPr lang="en-US" dirty="0">
                <a:latin typeface="Segoe UI" panose="020B0502040204020203" pitchFamily="34" charset="0"/>
              </a:rPr>
              <a:t>. </a:t>
            </a:r>
            <a:r>
              <a:rPr lang="en-US" dirty="0" err="1">
                <a:latin typeface="Segoe UI" panose="020B0502040204020203" pitchFamily="34" charset="0"/>
              </a:rPr>
              <a:t>Blickhan</a:t>
            </a:r>
            <a:r>
              <a:rPr lang="en-US" dirty="0">
                <a:latin typeface="Segoe UI" panose="020B0502040204020203" pitchFamily="34" charset="0"/>
              </a:rPr>
              <a:t>, "The spring-mass model for running and hopping," </a:t>
            </a:r>
            <a:r>
              <a:rPr lang="en-US" i="1" dirty="0">
                <a:latin typeface="Segoe UI" panose="020B0502040204020203" pitchFamily="34" charset="0"/>
              </a:rPr>
              <a:t>Journal of biomechanics, </a:t>
            </a:r>
            <a:r>
              <a:rPr lang="en-US" dirty="0">
                <a:latin typeface="Segoe UI" panose="020B0502040204020203" pitchFamily="34" charset="0"/>
              </a:rPr>
              <a:t>vol. 22, pp. 1217-1227, 1989.</a:t>
            </a:r>
            <a:endParaRPr lang="en-US" dirty="0"/>
          </a:p>
        </p:txBody>
      </p:sp>
      <p:sp>
        <p:nvSpPr>
          <p:cNvPr id="5" name="Rectángulo 4"/>
          <p:cNvSpPr/>
          <p:nvPr/>
        </p:nvSpPr>
        <p:spPr>
          <a:xfrm>
            <a:off x="857247" y="836601"/>
            <a:ext cx="7700966" cy="369332"/>
          </a:xfrm>
          <a:prstGeom prst="rect">
            <a:avLst/>
          </a:prstGeom>
        </p:spPr>
        <p:txBody>
          <a:bodyPr wrap="square">
            <a:spAutoFit/>
          </a:bodyPr>
          <a:lstStyle/>
          <a:p>
            <a:pPr algn="just"/>
            <a:r>
              <a:rPr lang="en-US" dirty="0">
                <a:latin typeface="Segoe UI" panose="020B0502040204020203" pitchFamily="34" charset="0"/>
              </a:rPr>
              <a:t>[1]	M. H. </a:t>
            </a:r>
            <a:r>
              <a:rPr lang="en-US" dirty="0" err="1">
                <a:latin typeface="Segoe UI" panose="020B0502040204020203" pitchFamily="34" charset="0"/>
              </a:rPr>
              <a:t>Raibert</a:t>
            </a:r>
            <a:r>
              <a:rPr lang="en-US" dirty="0">
                <a:latin typeface="Segoe UI" panose="020B0502040204020203" pitchFamily="34" charset="0"/>
              </a:rPr>
              <a:t>, </a:t>
            </a:r>
            <a:r>
              <a:rPr lang="en-US" i="1" dirty="0">
                <a:latin typeface="Segoe UI" panose="020B0502040204020203" pitchFamily="34" charset="0"/>
              </a:rPr>
              <a:t>Legged robots that balance</a:t>
            </a:r>
            <a:r>
              <a:rPr lang="en-US" dirty="0">
                <a:latin typeface="Segoe UI" panose="020B0502040204020203" pitchFamily="34" charset="0"/>
              </a:rPr>
              <a:t>: MIT press, 1986.</a:t>
            </a:r>
            <a:endParaRPr lang="en-US" dirty="0"/>
          </a:p>
        </p:txBody>
      </p:sp>
      <p:sp>
        <p:nvSpPr>
          <p:cNvPr id="6" name="Rectángulo 5"/>
          <p:cNvSpPr/>
          <p:nvPr/>
        </p:nvSpPr>
        <p:spPr>
          <a:xfrm>
            <a:off x="857249" y="2265894"/>
            <a:ext cx="7700964" cy="646331"/>
          </a:xfrm>
          <a:prstGeom prst="rect">
            <a:avLst/>
          </a:prstGeom>
        </p:spPr>
        <p:txBody>
          <a:bodyPr wrap="square">
            <a:spAutoFit/>
          </a:bodyPr>
          <a:lstStyle/>
          <a:p>
            <a:pPr algn="just"/>
            <a:r>
              <a:rPr lang="en-US" dirty="0" smtClean="0">
                <a:latin typeface="Segoe UI" panose="020B0502040204020203" pitchFamily="34" charset="0"/>
              </a:rPr>
              <a:t>[3]</a:t>
            </a:r>
            <a:r>
              <a:rPr lang="en-US" dirty="0">
                <a:latin typeface="Segoe UI" panose="020B0502040204020203" pitchFamily="34" charset="0"/>
              </a:rPr>
              <a:t>	R. M. Alexander, "Three uses for springs in legged locomotion," </a:t>
            </a:r>
            <a:r>
              <a:rPr lang="en-US" i="1" dirty="0">
                <a:latin typeface="Segoe UI" panose="020B0502040204020203" pitchFamily="34" charset="0"/>
              </a:rPr>
              <a:t>The International Journal of Robotics Research, </a:t>
            </a:r>
            <a:r>
              <a:rPr lang="en-US" dirty="0">
                <a:latin typeface="Segoe UI" panose="020B0502040204020203" pitchFamily="34" charset="0"/>
              </a:rPr>
              <a:t>vol. 9, pp. 53-61, 1990.</a:t>
            </a:r>
            <a:endParaRPr lang="en-US" dirty="0"/>
          </a:p>
        </p:txBody>
      </p:sp>
      <p:sp>
        <p:nvSpPr>
          <p:cNvPr id="7" name="Rectángulo 6"/>
          <p:cNvSpPr/>
          <p:nvPr/>
        </p:nvSpPr>
        <p:spPr>
          <a:xfrm>
            <a:off x="278163" y="36561"/>
            <a:ext cx="3005576" cy="523220"/>
          </a:xfrm>
          <a:prstGeom prst="rect">
            <a:avLst/>
          </a:prstGeom>
        </p:spPr>
        <p:txBody>
          <a:bodyPr wrap="square">
            <a:spAutoFit/>
          </a:bodyPr>
          <a:lstStyle/>
          <a:p>
            <a:r>
              <a:rPr lang="en-US" sz="2800" b="1" dirty="0" smtClean="0">
                <a:solidFill>
                  <a:srgbClr val="FFC000"/>
                </a:solidFill>
              </a:rPr>
              <a:t>Articles &amp; books</a:t>
            </a:r>
            <a:endParaRPr lang="en-US" sz="2800" b="1" dirty="0">
              <a:solidFill>
                <a:srgbClr val="FFC000"/>
              </a:solidFill>
            </a:endParaRPr>
          </a:p>
        </p:txBody>
      </p:sp>
      <p:sp>
        <p:nvSpPr>
          <p:cNvPr id="8" name="Rectángulo 7"/>
          <p:cNvSpPr/>
          <p:nvPr/>
        </p:nvSpPr>
        <p:spPr>
          <a:xfrm>
            <a:off x="857249" y="3119040"/>
            <a:ext cx="7700964" cy="923330"/>
          </a:xfrm>
          <a:prstGeom prst="rect">
            <a:avLst/>
          </a:prstGeom>
        </p:spPr>
        <p:txBody>
          <a:bodyPr wrap="square">
            <a:spAutoFit/>
          </a:bodyPr>
          <a:lstStyle/>
          <a:p>
            <a:pPr algn="just"/>
            <a:r>
              <a:rPr lang="en-US" dirty="0" smtClean="0">
                <a:latin typeface="Segoe UI" panose="020B0502040204020203" pitchFamily="34" charset="0"/>
              </a:rPr>
              <a:t>[4]</a:t>
            </a:r>
            <a:r>
              <a:rPr lang="en-US" dirty="0">
                <a:latin typeface="Segoe UI" panose="020B0502040204020203" pitchFamily="34" charset="0"/>
              </a:rPr>
              <a:t>	D. P. Ferris, M. Louie, and C. T. Farley, "Running in the real world: adjusting leg stiffness for different surfaces," </a:t>
            </a:r>
            <a:r>
              <a:rPr lang="en-US" i="1" dirty="0">
                <a:latin typeface="Segoe UI" panose="020B0502040204020203" pitchFamily="34" charset="0"/>
              </a:rPr>
              <a:t>Proceedings of the Royal Society of London B: Biological Sciences, </a:t>
            </a:r>
            <a:r>
              <a:rPr lang="en-US" dirty="0">
                <a:latin typeface="Segoe UI" panose="020B0502040204020203" pitchFamily="34" charset="0"/>
              </a:rPr>
              <a:t>vol. 265, pp. 989-994, 1998.</a:t>
            </a:r>
            <a:endParaRPr lang="en-US" dirty="0"/>
          </a:p>
        </p:txBody>
      </p:sp>
      <p:sp>
        <p:nvSpPr>
          <p:cNvPr id="9" name="Rectángulo 8"/>
          <p:cNvSpPr/>
          <p:nvPr/>
        </p:nvSpPr>
        <p:spPr>
          <a:xfrm>
            <a:off x="857248" y="4249185"/>
            <a:ext cx="7700965" cy="646331"/>
          </a:xfrm>
          <a:prstGeom prst="rect">
            <a:avLst/>
          </a:prstGeom>
        </p:spPr>
        <p:txBody>
          <a:bodyPr wrap="square">
            <a:spAutoFit/>
          </a:bodyPr>
          <a:lstStyle/>
          <a:p>
            <a:pPr algn="just"/>
            <a:r>
              <a:rPr lang="en-US" dirty="0" smtClean="0">
                <a:latin typeface="Segoe UI" panose="020B0502040204020203" pitchFamily="34" charset="0"/>
              </a:rPr>
              <a:t>[</a:t>
            </a:r>
            <a:r>
              <a:rPr lang="en-US" dirty="0">
                <a:latin typeface="Segoe UI" panose="020B0502040204020203" pitchFamily="34" charset="0"/>
              </a:rPr>
              <a:t>5</a:t>
            </a:r>
            <a:r>
              <a:rPr lang="en-US" dirty="0" smtClean="0">
                <a:latin typeface="Segoe UI" panose="020B0502040204020203" pitchFamily="34" charset="0"/>
              </a:rPr>
              <a:t>]</a:t>
            </a:r>
            <a:r>
              <a:rPr lang="en-US" dirty="0">
                <a:latin typeface="Segoe UI" panose="020B0502040204020203" pitchFamily="34" charset="0"/>
              </a:rPr>
              <a:t>	B. </a:t>
            </a:r>
            <a:r>
              <a:rPr lang="en-US" dirty="0" err="1">
                <a:latin typeface="Segoe UI" panose="020B0502040204020203" pitchFamily="34" charset="0"/>
              </a:rPr>
              <a:t>Siciliano</a:t>
            </a:r>
            <a:r>
              <a:rPr lang="en-US" dirty="0">
                <a:latin typeface="Segoe UI" panose="020B0502040204020203" pitchFamily="34" charset="0"/>
              </a:rPr>
              <a:t> and O. </a:t>
            </a:r>
            <a:r>
              <a:rPr lang="en-US" dirty="0" err="1">
                <a:latin typeface="Segoe UI" panose="020B0502040204020203" pitchFamily="34" charset="0"/>
              </a:rPr>
              <a:t>Khatib</a:t>
            </a:r>
            <a:r>
              <a:rPr lang="en-US" dirty="0">
                <a:latin typeface="Segoe UI" panose="020B0502040204020203" pitchFamily="34" charset="0"/>
              </a:rPr>
              <a:t>, </a:t>
            </a:r>
            <a:r>
              <a:rPr lang="en-US" i="1" dirty="0">
                <a:latin typeface="Segoe UI" panose="020B0502040204020203" pitchFamily="34" charset="0"/>
              </a:rPr>
              <a:t>Springer Handbook of Robotics</a:t>
            </a:r>
            <a:r>
              <a:rPr lang="en-US" dirty="0">
                <a:latin typeface="Segoe UI" panose="020B0502040204020203" pitchFamily="34" charset="0"/>
              </a:rPr>
              <a:t>. Berlin, Germany: Springer, 2008.</a:t>
            </a:r>
            <a:endParaRPr lang="en-US" dirty="0"/>
          </a:p>
        </p:txBody>
      </p:sp>
      <p:sp>
        <p:nvSpPr>
          <p:cNvPr id="10" name="Rectángulo 9"/>
          <p:cNvSpPr/>
          <p:nvPr/>
        </p:nvSpPr>
        <p:spPr>
          <a:xfrm>
            <a:off x="857247" y="5102331"/>
            <a:ext cx="7700966" cy="1200329"/>
          </a:xfrm>
          <a:prstGeom prst="rect">
            <a:avLst/>
          </a:prstGeom>
        </p:spPr>
        <p:txBody>
          <a:bodyPr wrap="square">
            <a:spAutoFit/>
          </a:bodyPr>
          <a:lstStyle/>
          <a:p>
            <a:pPr algn="just"/>
            <a:r>
              <a:rPr lang="en-US" dirty="0" smtClean="0">
                <a:latin typeface="Segoe UI" panose="020B0502040204020203" pitchFamily="34" charset="0"/>
              </a:rPr>
              <a:t>[6]</a:t>
            </a:r>
            <a:r>
              <a:rPr lang="en-US" dirty="0">
                <a:latin typeface="Segoe UI" panose="020B0502040204020203" pitchFamily="34" charset="0"/>
              </a:rPr>
              <a:t>	T. </a:t>
            </a:r>
            <a:r>
              <a:rPr lang="en-US" dirty="0" err="1">
                <a:latin typeface="Segoe UI" panose="020B0502040204020203" pitchFamily="34" charset="0"/>
              </a:rPr>
              <a:t>Boaventura</a:t>
            </a:r>
            <a:r>
              <a:rPr lang="en-US" dirty="0">
                <a:latin typeface="Segoe UI" panose="020B0502040204020203" pitchFamily="34" charset="0"/>
              </a:rPr>
              <a:t>, C. </a:t>
            </a:r>
            <a:r>
              <a:rPr lang="en-US" dirty="0" err="1">
                <a:latin typeface="Segoe UI" panose="020B0502040204020203" pitchFamily="34" charset="0"/>
              </a:rPr>
              <a:t>Semini</a:t>
            </a:r>
            <a:r>
              <a:rPr lang="en-US" dirty="0">
                <a:latin typeface="Segoe UI" panose="020B0502040204020203" pitchFamily="34" charset="0"/>
              </a:rPr>
              <a:t>, J. </a:t>
            </a:r>
            <a:r>
              <a:rPr lang="en-US" dirty="0" err="1">
                <a:latin typeface="Segoe UI" panose="020B0502040204020203" pitchFamily="34" charset="0"/>
              </a:rPr>
              <a:t>Buchli</a:t>
            </a:r>
            <a:r>
              <a:rPr lang="en-US" dirty="0">
                <a:latin typeface="Segoe UI" panose="020B0502040204020203" pitchFamily="34" charset="0"/>
              </a:rPr>
              <a:t>, M. </a:t>
            </a:r>
            <a:r>
              <a:rPr lang="en-US" dirty="0" err="1">
                <a:latin typeface="Segoe UI" panose="020B0502040204020203" pitchFamily="34" charset="0"/>
              </a:rPr>
              <a:t>Frigerio</a:t>
            </a:r>
            <a:r>
              <a:rPr lang="en-US" dirty="0">
                <a:latin typeface="Segoe UI" panose="020B0502040204020203" pitchFamily="34" charset="0"/>
              </a:rPr>
              <a:t>, M. </a:t>
            </a:r>
            <a:r>
              <a:rPr lang="en-US" dirty="0" err="1">
                <a:latin typeface="Segoe UI" panose="020B0502040204020203" pitchFamily="34" charset="0"/>
              </a:rPr>
              <a:t>Focchi</a:t>
            </a:r>
            <a:r>
              <a:rPr lang="en-US" dirty="0">
                <a:latin typeface="Segoe UI" panose="020B0502040204020203" pitchFamily="34" charset="0"/>
              </a:rPr>
              <a:t>, and D. G. Caldwell, "Dynamic Torque Control of a Hydraulic Quadruped Robot," presented at the IEEE International Conference on Robotics and Automation, Saint Paul, Minnesota, USA, 2012.</a:t>
            </a:r>
            <a:endParaRPr lang="en-US" dirty="0"/>
          </a:p>
        </p:txBody>
      </p:sp>
    </p:spTree>
    <p:extLst>
      <p:ext uri="{BB962C8B-B14F-4D97-AF65-F5344CB8AC3E}">
        <p14:creationId xmlns:p14="http://schemas.microsoft.com/office/powerpoint/2010/main" val="121764160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2"/>
</p:tagLst>
</file>

<file path=ppt/tags/tag2.xml><?xml version="1.0" encoding="utf-8"?>
<p:tagLst xmlns:a="http://schemas.openxmlformats.org/drawingml/2006/main" xmlns:r="http://schemas.openxmlformats.org/officeDocument/2006/relationships" xmlns:p="http://schemas.openxmlformats.org/presentationml/2006/main">
  <p:tag name="TIMING" val="|0.9|12.1|18.4|1.4|8|1.4|3.2|8.3|12.4|66.2"/>
</p:tagLst>
</file>

<file path=ppt/tags/tag3.xml><?xml version="1.0" encoding="utf-8"?>
<p:tagLst xmlns:a="http://schemas.openxmlformats.org/drawingml/2006/main" xmlns:r="http://schemas.openxmlformats.org/officeDocument/2006/relationships" xmlns:p="http://schemas.openxmlformats.org/presentationml/2006/main">
  <p:tag name="TIMING" val="|0.1|0.9|32.1"/>
</p:tagLst>
</file>

<file path=ppt/tags/tag4.xml><?xml version="1.0" encoding="utf-8"?>
<p:tagLst xmlns:a="http://schemas.openxmlformats.org/drawingml/2006/main" xmlns:r="http://schemas.openxmlformats.org/officeDocument/2006/relationships" xmlns:p="http://schemas.openxmlformats.org/presentationml/2006/main">
  <p:tag name="TIMING" val="|0.1|0.9|32.1"/>
</p:tagLst>
</file>

<file path=ppt/tags/tag5.xml><?xml version="1.0" encoding="utf-8"?>
<p:tagLst xmlns:a="http://schemas.openxmlformats.org/drawingml/2006/main" xmlns:r="http://schemas.openxmlformats.org/officeDocument/2006/relationships" xmlns:p="http://schemas.openxmlformats.org/presentationml/2006/main">
  <p:tag name="TIMING" val="|0.6"/>
</p:tagLst>
</file>

<file path=ppt/tags/tag6.xml><?xml version="1.0" encoding="utf-8"?>
<p:tagLst xmlns:a="http://schemas.openxmlformats.org/drawingml/2006/main" xmlns:r="http://schemas.openxmlformats.org/officeDocument/2006/relationships" xmlns:p="http://schemas.openxmlformats.org/presentationml/2006/main">
  <p:tag name="TIMING" val="|0.2"/>
</p:tagLst>
</file>

<file path=ppt/tags/tag7.xml><?xml version="1.0" encoding="utf-8"?>
<p:tagLst xmlns:a="http://schemas.openxmlformats.org/drawingml/2006/main" xmlns:r="http://schemas.openxmlformats.org/officeDocument/2006/relationships" xmlns:p="http://schemas.openxmlformats.org/presentationml/2006/main">
  <p:tag name="TIMING" val="|1.4|2.5"/>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17792</TotalTime>
  <Words>923</Words>
  <Application>Microsoft Office PowerPoint</Application>
  <PresentationFormat>Presentación en pantalla (4:3)</PresentationFormat>
  <Paragraphs>157</Paragraphs>
  <Slides>23</Slides>
  <Notes>7</Notes>
  <HiddenSlides>1</HiddenSlides>
  <MMClips>0</MMClips>
  <ScaleCrop>false</ScaleCrop>
  <HeadingPairs>
    <vt:vector size="8" baseType="variant">
      <vt:variant>
        <vt:lpstr>Fuentes usadas</vt:lpstr>
      </vt:variant>
      <vt:variant>
        <vt:i4>8</vt:i4>
      </vt:variant>
      <vt:variant>
        <vt:lpstr>Tema</vt:lpstr>
      </vt:variant>
      <vt:variant>
        <vt:i4>2</vt:i4>
      </vt:variant>
      <vt:variant>
        <vt:lpstr>Servidores OLE incrustados</vt:lpstr>
      </vt:variant>
      <vt:variant>
        <vt:i4>1</vt:i4>
      </vt:variant>
      <vt:variant>
        <vt:lpstr>Títulos de diapositiva</vt:lpstr>
      </vt:variant>
      <vt:variant>
        <vt:i4>23</vt:i4>
      </vt:variant>
    </vt:vector>
  </HeadingPairs>
  <TitlesOfParts>
    <vt:vector size="34" baseType="lpstr">
      <vt:lpstr>Aharoni</vt:lpstr>
      <vt:lpstr>Arial</vt:lpstr>
      <vt:lpstr>Arial Black</vt:lpstr>
      <vt:lpstr>Arial Rounded MT Bold</vt:lpstr>
      <vt:lpstr>Calibri</vt:lpstr>
      <vt:lpstr>Calibri Light</vt:lpstr>
      <vt:lpstr>Segoe UI</vt:lpstr>
      <vt:lpstr>Times New Roman</vt:lpstr>
      <vt:lpstr>Tema de Office</vt:lpstr>
      <vt:lpstr>1_Tema de Office</vt:lpstr>
      <vt:lpstr>Visio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Job Ledezma</dc:creator>
  <cp:lastModifiedBy>Toshiba</cp:lastModifiedBy>
  <cp:revision>228</cp:revision>
  <dcterms:created xsi:type="dcterms:W3CDTF">2012-10-18T16:54:02Z</dcterms:created>
  <dcterms:modified xsi:type="dcterms:W3CDTF">2016-02-02T15:21:28Z</dcterms:modified>
</cp:coreProperties>
</file>